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74" r:id="rId6"/>
    <p:sldId id="275" r:id="rId7"/>
    <p:sldId id="277" r:id="rId8"/>
    <p:sldId id="296" r:id="rId9"/>
    <p:sldId id="294" r:id="rId10"/>
    <p:sldId id="295" r:id="rId11"/>
    <p:sldId id="300" r:id="rId12"/>
    <p:sldId id="301" r:id="rId13"/>
    <p:sldId id="302" r:id="rId14"/>
    <p:sldId id="303" r:id="rId15"/>
    <p:sldId id="305" r:id="rId16"/>
    <p:sldId id="292" r:id="rId17"/>
    <p:sldId id="304" r:id="rId18"/>
    <p:sldId id="289" r:id="rId19"/>
    <p:sldId id="287" r:id="rId20"/>
    <p:sldId id="306" r:id="rId21"/>
    <p:sldId id="299" r:id="rId22"/>
    <p:sldId id="265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A38"/>
    <a:srgbClr val="FDD935"/>
    <a:srgbClr val="FFC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823" autoAdjust="0"/>
    <p:restoredTop sz="94660"/>
  </p:normalViewPr>
  <p:slideViewPr>
    <p:cSldViewPr>
      <p:cViewPr>
        <p:scale>
          <a:sx n="66" d="100"/>
          <a:sy n="66" d="100"/>
        </p:scale>
        <p:origin x="-948" y="-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hi\Downloads\&#44060;&#50504;&#44396;&#51656;&#54872;&#51312;&#49324;&#44208;&#44284;0419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hi\Downloads\&#44060;&#50504;&#44396;&#51656;&#54872;&#51312;&#49324;&#44208;&#44284;0419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hi\Downloads\&#44060;&#50504;&#44396;&#51656;&#54872;&#51312;&#49324;&#44208;&#44284;0419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hi\Downloads\&#44060;&#50504;&#44396;&#51656;&#54872;&#51312;&#49324;&#44208;&#44284;0419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hi\Downloads\&#44060;&#50504;&#44396;&#51656;&#54872;&#51312;&#49324;&#44208;&#44284;0419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통계!$B$4</c:f>
              <c:strCache>
                <c:ptCount val="1"/>
                <c:pt idx="0">
                  <c:v>1,2위 in</c:v>
                </c:pt>
              </c:strCache>
            </c:strRef>
          </c:tx>
          <c:cat>
            <c:strRef>
              <c:f>통계!$C$3:$G$3</c:f>
              <c:strCache>
                <c:ptCount val="5"/>
                <c:pt idx="0">
                  <c:v>안검염, 각막염, 결막염</c:v>
                </c:pt>
                <c:pt idx="1">
                  <c:v>안검종양</c:v>
                </c:pt>
                <c:pt idx="2">
                  <c:v>유루증</c:v>
                </c:pt>
                <c:pt idx="3">
                  <c:v>궤양</c:v>
                </c:pt>
                <c:pt idx="4">
                  <c:v>백내장</c:v>
                </c:pt>
              </c:strCache>
            </c:strRef>
          </c:cat>
          <c:val>
            <c:numRef>
              <c:f>통계!$C$4:$G$4</c:f>
              <c:numCache>
                <c:formatCode>0%</c:formatCode>
                <c:ptCount val="5"/>
                <c:pt idx="0">
                  <c:v>0.60000000000000064</c:v>
                </c:pt>
                <c:pt idx="1">
                  <c:v>0.60000000000000064</c:v>
                </c:pt>
                <c:pt idx="2">
                  <c:v>1</c:v>
                </c:pt>
                <c:pt idx="3">
                  <c:v>0.60000000000000064</c:v>
                </c:pt>
                <c:pt idx="4">
                  <c:v>0</c:v>
                </c:pt>
              </c:numCache>
            </c:numRef>
          </c:val>
        </c:ser>
        <c:ser>
          <c:idx val="1"/>
          <c:order val="1"/>
          <c:tx>
            <c:strRef>
              <c:f>통계!$B$5</c:f>
              <c:strCache>
                <c:ptCount val="1"/>
                <c:pt idx="0">
                  <c:v>1위 in</c:v>
                </c:pt>
              </c:strCache>
            </c:strRef>
          </c:tx>
          <c:cat>
            <c:strRef>
              <c:f>통계!$C$3:$G$3</c:f>
              <c:strCache>
                <c:ptCount val="5"/>
                <c:pt idx="0">
                  <c:v>안검염, 각막염, 결막염</c:v>
                </c:pt>
                <c:pt idx="1">
                  <c:v>안검종양</c:v>
                </c:pt>
                <c:pt idx="2">
                  <c:v>유루증</c:v>
                </c:pt>
                <c:pt idx="3">
                  <c:v>궤양</c:v>
                </c:pt>
                <c:pt idx="4">
                  <c:v>백내장</c:v>
                </c:pt>
              </c:strCache>
            </c:strRef>
          </c:cat>
          <c:val>
            <c:numRef>
              <c:f>통계!$C$5:$G$5</c:f>
              <c:numCache>
                <c:formatCode>0%</c:formatCode>
                <c:ptCount val="5"/>
                <c:pt idx="0">
                  <c:v>0.4</c:v>
                </c:pt>
                <c:pt idx="1">
                  <c:v>0</c:v>
                </c:pt>
                <c:pt idx="2">
                  <c:v>0.8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2"/>
          <c:order val="2"/>
          <c:tx>
            <c:strRef>
              <c:f>통계!$B$6</c:f>
              <c:strCache>
                <c:ptCount val="1"/>
                <c:pt idx="0">
                  <c:v>1,2위 in 정확도</c:v>
                </c:pt>
              </c:strCache>
            </c:strRef>
          </c:tx>
          <c:cat>
            <c:strRef>
              <c:f>통계!$C$3:$G$3</c:f>
              <c:strCache>
                <c:ptCount val="5"/>
                <c:pt idx="0">
                  <c:v>안검염, 각막염, 결막염</c:v>
                </c:pt>
                <c:pt idx="1">
                  <c:v>안검종양</c:v>
                </c:pt>
                <c:pt idx="2">
                  <c:v>유루증</c:v>
                </c:pt>
                <c:pt idx="3">
                  <c:v>궤양</c:v>
                </c:pt>
                <c:pt idx="4">
                  <c:v>백내장</c:v>
                </c:pt>
              </c:strCache>
            </c:strRef>
          </c:cat>
          <c:val>
            <c:numRef>
              <c:f>통계!$C$6:$G$6</c:f>
              <c:numCache>
                <c:formatCode>0%</c:formatCode>
                <c:ptCount val="5"/>
                <c:pt idx="0">
                  <c:v>0.24296875000000051</c:v>
                </c:pt>
                <c:pt idx="1">
                  <c:v>6.3281249999999969E-2</c:v>
                </c:pt>
                <c:pt idx="2">
                  <c:v>0</c:v>
                </c:pt>
                <c:pt idx="3">
                  <c:v>5.7812500000000239E-2</c:v>
                </c:pt>
                <c:pt idx="4">
                  <c:v>0</c:v>
                </c:pt>
              </c:numCache>
            </c:numRef>
          </c:val>
        </c:ser>
        <c:shape val="box"/>
        <c:axId val="99928704"/>
        <c:axId val="100024704"/>
        <c:axId val="0"/>
      </c:bar3DChart>
      <c:catAx>
        <c:axId val="99928704"/>
        <c:scaling>
          <c:orientation val="minMax"/>
        </c:scaling>
        <c:axPos val="b"/>
        <c:tickLblPos val="nextTo"/>
        <c:crossAx val="100024704"/>
        <c:crosses val="autoZero"/>
        <c:auto val="1"/>
        <c:lblAlgn val="ctr"/>
        <c:lblOffset val="100"/>
      </c:catAx>
      <c:valAx>
        <c:axId val="100024704"/>
        <c:scaling>
          <c:orientation val="minMax"/>
        </c:scaling>
        <c:axPos val="l"/>
        <c:majorGridlines/>
        <c:numFmt formatCode="0%" sourceLinked="1"/>
        <c:tickLblPos val="nextTo"/>
        <c:crossAx val="999287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464852219559832"/>
          <c:y val="0.13360721214196092"/>
          <c:w val="0.21499951093069891"/>
          <c:h val="0.69293021796188814"/>
        </c:manualLayout>
      </c:layout>
      <c:txPr>
        <a:bodyPr/>
        <a:lstStyle/>
        <a:p>
          <a:pPr>
            <a:defRPr sz="2400" b="1"/>
          </a:pPr>
          <a:endParaRPr lang="ko-KR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통계!$B$22</c:f>
              <c:strCache>
                <c:ptCount val="1"/>
                <c:pt idx="0">
                  <c:v>1,2위 in</c:v>
                </c:pt>
              </c:strCache>
            </c:strRef>
          </c:tx>
          <c:cat>
            <c:strRef>
              <c:f>통계!$C$21:$G$21</c:f>
              <c:strCache>
                <c:ptCount val="5"/>
                <c:pt idx="0">
                  <c:v>안검염, 각막염, 결막염</c:v>
                </c:pt>
                <c:pt idx="1">
                  <c:v>안검종양</c:v>
                </c:pt>
                <c:pt idx="2">
                  <c:v>유루증</c:v>
                </c:pt>
                <c:pt idx="3">
                  <c:v>궤양</c:v>
                </c:pt>
                <c:pt idx="4">
                  <c:v>백내장</c:v>
                </c:pt>
              </c:strCache>
            </c:strRef>
          </c:cat>
          <c:val>
            <c:numRef>
              <c:f>통계!$C$22:$G$22</c:f>
              <c:numCache>
                <c:formatCode>0%</c:formatCode>
                <c:ptCount val="5"/>
                <c:pt idx="0">
                  <c:v>0.8</c:v>
                </c:pt>
                <c:pt idx="1">
                  <c:v>0.60000000000000064</c:v>
                </c:pt>
                <c:pt idx="2">
                  <c:v>1</c:v>
                </c:pt>
                <c:pt idx="3">
                  <c:v>0.60000000000000064</c:v>
                </c:pt>
                <c:pt idx="4">
                  <c:v>0.2</c:v>
                </c:pt>
              </c:numCache>
            </c:numRef>
          </c:val>
        </c:ser>
        <c:ser>
          <c:idx val="1"/>
          <c:order val="1"/>
          <c:tx>
            <c:strRef>
              <c:f>통계!$B$23</c:f>
              <c:strCache>
                <c:ptCount val="1"/>
                <c:pt idx="0">
                  <c:v>1위 in</c:v>
                </c:pt>
              </c:strCache>
            </c:strRef>
          </c:tx>
          <c:cat>
            <c:strRef>
              <c:f>통계!$C$21:$G$21</c:f>
              <c:strCache>
                <c:ptCount val="5"/>
                <c:pt idx="0">
                  <c:v>안검염, 각막염, 결막염</c:v>
                </c:pt>
                <c:pt idx="1">
                  <c:v>안검종양</c:v>
                </c:pt>
                <c:pt idx="2">
                  <c:v>유루증</c:v>
                </c:pt>
                <c:pt idx="3">
                  <c:v>궤양</c:v>
                </c:pt>
                <c:pt idx="4">
                  <c:v>백내장</c:v>
                </c:pt>
              </c:strCache>
            </c:strRef>
          </c:cat>
          <c:val>
            <c:numRef>
              <c:f>통계!$C$23:$G$23</c:f>
              <c:numCache>
                <c:formatCode>0%</c:formatCode>
                <c:ptCount val="5"/>
                <c:pt idx="0">
                  <c:v>0.60000000000000064</c:v>
                </c:pt>
                <c:pt idx="1">
                  <c:v>0.2</c:v>
                </c:pt>
                <c:pt idx="2">
                  <c:v>0.8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2"/>
          <c:order val="2"/>
          <c:tx>
            <c:strRef>
              <c:f>통계!$B$24</c:f>
              <c:strCache>
                <c:ptCount val="1"/>
                <c:pt idx="0">
                  <c:v>1,2위 in 정확도</c:v>
                </c:pt>
              </c:strCache>
            </c:strRef>
          </c:tx>
          <c:cat>
            <c:strRef>
              <c:f>통계!$C$21:$G$21</c:f>
              <c:strCache>
                <c:ptCount val="5"/>
                <c:pt idx="0">
                  <c:v>안검염, 각막염, 결막염</c:v>
                </c:pt>
                <c:pt idx="1">
                  <c:v>안검종양</c:v>
                </c:pt>
                <c:pt idx="2">
                  <c:v>유루증</c:v>
                </c:pt>
                <c:pt idx="3">
                  <c:v>궤양</c:v>
                </c:pt>
                <c:pt idx="4">
                  <c:v>백내장</c:v>
                </c:pt>
              </c:strCache>
            </c:strRef>
          </c:cat>
          <c:val>
            <c:numRef>
              <c:f>통계!$C$24:$G$24</c:f>
              <c:numCache>
                <c:formatCode>0%</c:formatCode>
                <c:ptCount val="5"/>
                <c:pt idx="0">
                  <c:v>0.41000000000000031</c:v>
                </c:pt>
                <c:pt idx="1">
                  <c:v>0.22328125000000001</c:v>
                </c:pt>
                <c:pt idx="2">
                  <c:v>0.59399999999999997</c:v>
                </c:pt>
                <c:pt idx="3">
                  <c:v>5.781250000000019E-2</c:v>
                </c:pt>
                <c:pt idx="4">
                  <c:v>4.8000000000000001E-2</c:v>
                </c:pt>
              </c:numCache>
            </c:numRef>
          </c:val>
        </c:ser>
        <c:shape val="box"/>
        <c:axId val="100046336"/>
        <c:axId val="100047872"/>
        <c:axId val="0"/>
      </c:bar3DChart>
      <c:catAx>
        <c:axId val="100046336"/>
        <c:scaling>
          <c:orientation val="minMax"/>
        </c:scaling>
        <c:axPos val="b"/>
        <c:tickLblPos val="nextTo"/>
        <c:crossAx val="100047872"/>
        <c:crosses val="autoZero"/>
        <c:auto val="1"/>
        <c:lblAlgn val="ctr"/>
        <c:lblOffset val="100"/>
      </c:catAx>
      <c:valAx>
        <c:axId val="100047872"/>
        <c:scaling>
          <c:orientation val="minMax"/>
        </c:scaling>
        <c:axPos val="l"/>
        <c:majorGridlines/>
        <c:numFmt formatCode="0%" sourceLinked="1"/>
        <c:tickLblPos val="nextTo"/>
        <c:crossAx val="1000463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9049414496264658"/>
          <c:y val="0.18332677165354294"/>
          <c:w val="0.19850739811369741"/>
          <c:h val="0.69667979002624669"/>
        </c:manualLayout>
      </c:layout>
      <c:txPr>
        <a:bodyPr/>
        <a:lstStyle/>
        <a:p>
          <a:pPr>
            <a:defRPr sz="2400" b="1"/>
          </a:pPr>
          <a:endParaRPr lang="ko-KR"/>
        </a:p>
      </c:txPr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통계!$B$10</c:f>
              <c:strCache>
                <c:ptCount val="1"/>
                <c:pt idx="0">
                  <c:v>1,2위 in</c:v>
                </c:pt>
              </c:strCache>
            </c:strRef>
          </c:tx>
          <c:cat>
            <c:strRef>
              <c:f>통계!$C$9:$H$9</c:f>
              <c:strCache>
                <c:ptCount val="6"/>
                <c:pt idx="0">
                  <c:v>구진_플라크</c:v>
                </c:pt>
                <c:pt idx="1">
                  <c:v>비듬_각질_상피성잔고리</c:v>
                </c:pt>
                <c:pt idx="2">
                  <c:v>태선화_과다색소침착</c:v>
                </c:pt>
                <c:pt idx="3">
                  <c:v>농포_여드름</c:v>
                </c:pt>
                <c:pt idx="4">
                  <c:v>미란_궤양</c:v>
                </c:pt>
                <c:pt idx="5">
                  <c:v>결절_종괴</c:v>
                </c:pt>
              </c:strCache>
            </c:strRef>
          </c:cat>
          <c:val>
            <c:numRef>
              <c:f>통계!$C$10:$H$10</c:f>
              <c:numCache>
                <c:formatCode>0%</c:formatCode>
                <c:ptCount val="6"/>
                <c:pt idx="0">
                  <c:v>0.4</c:v>
                </c:pt>
                <c:pt idx="1">
                  <c:v>1</c:v>
                </c:pt>
                <c:pt idx="2">
                  <c:v>1</c:v>
                </c:pt>
                <c:pt idx="3">
                  <c:v>0.8</c:v>
                </c:pt>
                <c:pt idx="4">
                  <c:v>1</c:v>
                </c:pt>
                <c:pt idx="5">
                  <c:v>0.2</c:v>
                </c:pt>
              </c:numCache>
            </c:numRef>
          </c:val>
        </c:ser>
        <c:ser>
          <c:idx val="1"/>
          <c:order val="1"/>
          <c:tx>
            <c:strRef>
              <c:f>통계!$B$11</c:f>
              <c:strCache>
                <c:ptCount val="1"/>
                <c:pt idx="0">
                  <c:v>1위 in</c:v>
                </c:pt>
              </c:strCache>
            </c:strRef>
          </c:tx>
          <c:cat>
            <c:strRef>
              <c:f>통계!$C$9:$H$9</c:f>
              <c:strCache>
                <c:ptCount val="6"/>
                <c:pt idx="0">
                  <c:v>구진_플라크</c:v>
                </c:pt>
                <c:pt idx="1">
                  <c:v>비듬_각질_상피성잔고리</c:v>
                </c:pt>
                <c:pt idx="2">
                  <c:v>태선화_과다색소침착</c:v>
                </c:pt>
                <c:pt idx="3">
                  <c:v>농포_여드름</c:v>
                </c:pt>
                <c:pt idx="4">
                  <c:v>미란_궤양</c:v>
                </c:pt>
                <c:pt idx="5">
                  <c:v>결절_종괴</c:v>
                </c:pt>
              </c:strCache>
            </c:strRef>
          </c:cat>
          <c:val>
            <c:numRef>
              <c:f>통계!$C$11:$H$11</c:f>
              <c:numCache>
                <c:formatCode>0%</c:formatCode>
                <c:ptCount val="6"/>
                <c:pt idx="0">
                  <c:v>0</c:v>
                </c:pt>
                <c:pt idx="1">
                  <c:v>0.8</c:v>
                </c:pt>
                <c:pt idx="2">
                  <c:v>1</c:v>
                </c:pt>
                <c:pt idx="3">
                  <c:v>0.8</c:v>
                </c:pt>
                <c:pt idx="4">
                  <c:v>0.4</c:v>
                </c:pt>
                <c:pt idx="5">
                  <c:v>0</c:v>
                </c:pt>
              </c:numCache>
            </c:numRef>
          </c:val>
        </c:ser>
        <c:ser>
          <c:idx val="2"/>
          <c:order val="2"/>
          <c:tx>
            <c:strRef>
              <c:f>통계!$B$12</c:f>
              <c:strCache>
                <c:ptCount val="1"/>
                <c:pt idx="0">
                  <c:v>1,2위 in 정확도</c:v>
                </c:pt>
              </c:strCache>
            </c:strRef>
          </c:tx>
          <c:cat>
            <c:strRef>
              <c:f>통계!$C$9:$H$9</c:f>
              <c:strCache>
                <c:ptCount val="6"/>
                <c:pt idx="0">
                  <c:v>구진_플라크</c:v>
                </c:pt>
                <c:pt idx="1">
                  <c:v>비듬_각질_상피성잔고리</c:v>
                </c:pt>
                <c:pt idx="2">
                  <c:v>태선화_과다색소침착</c:v>
                </c:pt>
                <c:pt idx="3">
                  <c:v>농포_여드름</c:v>
                </c:pt>
                <c:pt idx="4">
                  <c:v>미란_궤양</c:v>
                </c:pt>
                <c:pt idx="5">
                  <c:v>결절_종괴</c:v>
                </c:pt>
              </c:strCache>
            </c:strRef>
          </c:cat>
          <c:val>
            <c:numRef>
              <c:f>통계!$C$12:$H$12</c:f>
              <c:numCache>
                <c:formatCode>0%</c:formatCode>
                <c:ptCount val="6"/>
                <c:pt idx="0">
                  <c:v>6.0156250000000022E-2</c:v>
                </c:pt>
                <c:pt idx="1">
                  <c:v>0.57343749999999949</c:v>
                </c:pt>
                <c:pt idx="2">
                  <c:v>0.7906250000000018</c:v>
                </c:pt>
                <c:pt idx="3">
                  <c:v>0.47031250000000097</c:v>
                </c:pt>
                <c:pt idx="4">
                  <c:v>0.35781250000000103</c:v>
                </c:pt>
                <c:pt idx="5">
                  <c:v>3.0468749999999999E-2</c:v>
                </c:pt>
              </c:numCache>
            </c:numRef>
          </c:val>
        </c:ser>
        <c:shape val="box"/>
        <c:axId val="100172928"/>
        <c:axId val="100174464"/>
        <c:axId val="0"/>
      </c:bar3DChart>
      <c:catAx>
        <c:axId val="100172928"/>
        <c:scaling>
          <c:orientation val="minMax"/>
        </c:scaling>
        <c:axPos val="b"/>
        <c:tickLblPos val="nextTo"/>
        <c:crossAx val="100174464"/>
        <c:crosses val="autoZero"/>
        <c:auto val="1"/>
        <c:lblAlgn val="ctr"/>
        <c:lblOffset val="100"/>
      </c:catAx>
      <c:valAx>
        <c:axId val="100174464"/>
        <c:scaling>
          <c:orientation val="minMax"/>
        </c:scaling>
        <c:axPos val="l"/>
        <c:majorGridlines/>
        <c:numFmt formatCode="0%" sourceLinked="1"/>
        <c:tickLblPos val="nextTo"/>
        <c:crossAx val="100172928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통계!$B$16</c:f>
              <c:strCache>
                <c:ptCount val="1"/>
                <c:pt idx="0">
                  <c:v>1,2위 in</c:v>
                </c:pt>
              </c:strCache>
            </c:strRef>
          </c:tx>
          <c:cat>
            <c:strRef>
              <c:f>통계!$C$15:$H$15</c:f>
              <c:strCache>
                <c:ptCount val="6"/>
                <c:pt idx="0">
                  <c:v>구진_플라크</c:v>
                </c:pt>
                <c:pt idx="1">
                  <c:v>비듬_각질_상피성잔고리</c:v>
                </c:pt>
                <c:pt idx="2">
                  <c:v>태선화_과다색소침착</c:v>
                </c:pt>
                <c:pt idx="3">
                  <c:v>농포_여드름</c:v>
                </c:pt>
                <c:pt idx="4">
                  <c:v>미란_궤양</c:v>
                </c:pt>
                <c:pt idx="5">
                  <c:v>결절_종괴</c:v>
                </c:pt>
              </c:strCache>
            </c:strRef>
          </c:cat>
          <c:val>
            <c:numRef>
              <c:f>통계!$C$16:$H$16</c:f>
              <c:numCache>
                <c:formatCode>0%</c:formatCode>
                <c:ptCount val="6"/>
                <c:pt idx="0">
                  <c:v>0.4</c:v>
                </c:pt>
                <c:pt idx="1">
                  <c:v>0.60000000000000064</c:v>
                </c:pt>
                <c:pt idx="2">
                  <c:v>0.2</c:v>
                </c:pt>
                <c:pt idx="3">
                  <c:v>0.2</c:v>
                </c:pt>
                <c:pt idx="4">
                  <c:v>1</c:v>
                </c:pt>
                <c:pt idx="5">
                  <c:v>0.60000000000000064</c:v>
                </c:pt>
              </c:numCache>
            </c:numRef>
          </c:val>
        </c:ser>
        <c:ser>
          <c:idx val="1"/>
          <c:order val="1"/>
          <c:tx>
            <c:strRef>
              <c:f>통계!$B$17</c:f>
              <c:strCache>
                <c:ptCount val="1"/>
                <c:pt idx="0">
                  <c:v>1위 in</c:v>
                </c:pt>
              </c:strCache>
            </c:strRef>
          </c:tx>
          <c:cat>
            <c:strRef>
              <c:f>통계!$C$15:$H$15</c:f>
              <c:strCache>
                <c:ptCount val="6"/>
                <c:pt idx="0">
                  <c:v>구진_플라크</c:v>
                </c:pt>
                <c:pt idx="1">
                  <c:v>비듬_각질_상피성잔고리</c:v>
                </c:pt>
                <c:pt idx="2">
                  <c:v>태선화_과다색소침착</c:v>
                </c:pt>
                <c:pt idx="3">
                  <c:v>농포_여드름</c:v>
                </c:pt>
                <c:pt idx="4">
                  <c:v>미란_궤양</c:v>
                </c:pt>
                <c:pt idx="5">
                  <c:v>결절_종괴</c:v>
                </c:pt>
              </c:strCache>
            </c:strRef>
          </c:cat>
          <c:val>
            <c:numRef>
              <c:f>통계!$C$17:$H$17</c:f>
              <c:numCache>
                <c:formatCode>0%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0.4</c:v>
                </c:pt>
              </c:numCache>
            </c:numRef>
          </c:val>
        </c:ser>
        <c:ser>
          <c:idx val="2"/>
          <c:order val="2"/>
          <c:tx>
            <c:strRef>
              <c:f>통계!$B$18</c:f>
              <c:strCache>
                <c:ptCount val="1"/>
                <c:pt idx="0">
                  <c:v>1,2위 in 정확도</c:v>
                </c:pt>
              </c:strCache>
            </c:strRef>
          </c:tx>
          <c:cat>
            <c:strRef>
              <c:f>통계!$C$15:$H$15</c:f>
              <c:strCache>
                <c:ptCount val="6"/>
                <c:pt idx="0">
                  <c:v>구진_플라크</c:v>
                </c:pt>
                <c:pt idx="1">
                  <c:v>비듬_각질_상피성잔고리</c:v>
                </c:pt>
                <c:pt idx="2">
                  <c:v>태선화_과다색소침착</c:v>
                </c:pt>
                <c:pt idx="3">
                  <c:v>농포_여드름</c:v>
                </c:pt>
                <c:pt idx="4">
                  <c:v>미란_궤양</c:v>
                </c:pt>
                <c:pt idx="5">
                  <c:v>결절_종괴</c:v>
                </c:pt>
              </c:strCache>
            </c:strRef>
          </c:cat>
          <c:val>
            <c:numRef>
              <c:f>통계!$C$18:$H$18</c:f>
              <c:numCache>
                <c:formatCode>0%</c:formatCode>
                <c:ptCount val="6"/>
                <c:pt idx="0">
                  <c:v>6.25E-2</c:v>
                </c:pt>
                <c:pt idx="1">
                  <c:v>0.15859375000000045</c:v>
                </c:pt>
                <c:pt idx="2">
                  <c:v>3.125E-2</c:v>
                </c:pt>
                <c:pt idx="3">
                  <c:v>6.0156250000000022E-2</c:v>
                </c:pt>
                <c:pt idx="4">
                  <c:v>0.453125</c:v>
                </c:pt>
                <c:pt idx="5">
                  <c:v>0.25078124999999996</c:v>
                </c:pt>
              </c:numCache>
            </c:numRef>
          </c:val>
        </c:ser>
        <c:shape val="box"/>
        <c:axId val="100196352"/>
        <c:axId val="100197888"/>
        <c:axId val="0"/>
      </c:bar3DChart>
      <c:catAx>
        <c:axId val="100196352"/>
        <c:scaling>
          <c:orientation val="minMax"/>
        </c:scaling>
        <c:axPos val="b"/>
        <c:tickLblPos val="nextTo"/>
        <c:crossAx val="100197888"/>
        <c:crosses val="autoZero"/>
        <c:auto val="1"/>
        <c:lblAlgn val="ctr"/>
        <c:lblOffset val="100"/>
      </c:catAx>
      <c:valAx>
        <c:axId val="100197888"/>
        <c:scaling>
          <c:orientation val="minMax"/>
        </c:scaling>
        <c:axPos val="l"/>
        <c:majorGridlines/>
        <c:numFmt formatCode="0%" sourceLinked="1"/>
        <c:tickLblPos val="nextTo"/>
        <c:crossAx val="10019635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통계!$B$28</c:f>
              <c:strCache>
                <c:ptCount val="1"/>
                <c:pt idx="0">
                  <c:v>1,2위 in</c:v>
                </c:pt>
              </c:strCache>
            </c:strRef>
          </c:tx>
          <c:cat>
            <c:strRef>
              <c:f>통계!$C$27:$H$27</c:f>
              <c:strCache>
                <c:ptCount val="6"/>
                <c:pt idx="0">
                  <c:v>구진_플라크</c:v>
                </c:pt>
                <c:pt idx="1">
                  <c:v>비듬_각질_상피성잔고리</c:v>
                </c:pt>
                <c:pt idx="2">
                  <c:v>태선화_과다색소침착</c:v>
                </c:pt>
                <c:pt idx="3">
                  <c:v>농포_여드름</c:v>
                </c:pt>
                <c:pt idx="4">
                  <c:v>미란_궤양</c:v>
                </c:pt>
                <c:pt idx="5">
                  <c:v>결절_종괴</c:v>
                </c:pt>
              </c:strCache>
            </c:strRef>
          </c:cat>
          <c:val>
            <c:numRef>
              <c:f>통계!$C$28:$H$28</c:f>
              <c:numCache>
                <c:formatCode>0%</c:formatCode>
                <c:ptCount val="6"/>
                <c:pt idx="0">
                  <c:v>0</c:v>
                </c:pt>
                <c:pt idx="1">
                  <c:v>0.8</c:v>
                </c:pt>
                <c:pt idx="2">
                  <c:v>1</c:v>
                </c:pt>
                <c:pt idx="3">
                  <c:v>0.60000000000000064</c:v>
                </c:pt>
                <c:pt idx="4">
                  <c:v>0.8</c:v>
                </c:pt>
                <c:pt idx="5">
                  <c:v>0.4</c:v>
                </c:pt>
              </c:numCache>
            </c:numRef>
          </c:val>
        </c:ser>
        <c:ser>
          <c:idx val="1"/>
          <c:order val="1"/>
          <c:tx>
            <c:strRef>
              <c:f>통계!$B$29</c:f>
              <c:strCache>
                <c:ptCount val="1"/>
                <c:pt idx="0">
                  <c:v>1위 in</c:v>
                </c:pt>
              </c:strCache>
            </c:strRef>
          </c:tx>
          <c:cat>
            <c:strRef>
              <c:f>통계!$C$27:$H$27</c:f>
              <c:strCache>
                <c:ptCount val="6"/>
                <c:pt idx="0">
                  <c:v>구진_플라크</c:v>
                </c:pt>
                <c:pt idx="1">
                  <c:v>비듬_각질_상피성잔고리</c:v>
                </c:pt>
                <c:pt idx="2">
                  <c:v>태선화_과다색소침착</c:v>
                </c:pt>
                <c:pt idx="3">
                  <c:v>농포_여드름</c:v>
                </c:pt>
                <c:pt idx="4">
                  <c:v>미란_궤양</c:v>
                </c:pt>
                <c:pt idx="5">
                  <c:v>결절_종괴</c:v>
                </c:pt>
              </c:strCache>
            </c:strRef>
          </c:cat>
          <c:val>
            <c:numRef>
              <c:f>통계!$C$29:$H$29</c:f>
              <c:numCache>
                <c:formatCode>0%</c:formatCode>
                <c:ptCount val="6"/>
                <c:pt idx="0">
                  <c:v>0</c:v>
                </c:pt>
                <c:pt idx="1">
                  <c:v>0.4</c:v>
                </c:pt>
                <c:pt idx="2">
                  <c:v>1</c:v>
                </c:pt>
                <c:pt idx="3">
                  <c:v>0.4</c:v>
                </c:pt>
                <c:pt idx="4">
                  <c:v>0.60000000000000064</c:v>
                </c:pt>
                <c:pt idx="5">
                  <c:v>0.2</c:v>
                </c:pt>
              </c:numCache>
            </c:numRef>
          </c:val>
        </c:ser>
        <c:ser>
          <c:idx val="2"/>
          <c:order val="2"/>
          <c:tx>
            <c:strRef>
              <c:f>통계!$B$30</c:f>
              <c:strCache>
                <c:ptCount val="1"/>
                <c:pt idx="0">
                  <c:v>1,2위 in 정확도</c:v>
                </c:pt>
              </c:strCache>
            </c:strRef>
          </c:tx>
          <c:cat>
            <c:strRef>
              <c:f>통계!$C$27:$H$27</c:f>
              <c:strCache>
                <c:ptCount val="6"/>
                <c:pt idx="0">
                  <c:v>구진_플라크</c:v>
                </c:pt>
                <c:pt idx="1">
                  <c:v>비듬_각질_상피성잔고리</c:v>
                </c:pt>
                <c:pt idx="2">
                  <c:v>태선화_과다색소침착</c:v>
                </c:pt>
                <c:pt idx="3">
                  <c:v>농포_여드름</c:v>
                </c:pt>
                <c:pt idx="4">
                  <c:v>미란_궤양</c:v>
                </c:pt>
                <c:pt idx="5">
                  <c:v>결절_종괴</c:v>
                </c:pt>
              </c:strCache>
            </c:strRef>
          </c:cat>
          <c:val>
            <c:numRef>
              <c:f>통계!$C$30:$H$30</c:f>
              <c:numCache>
                <c:formatCode>0%</c:formatCode>
                <c:ptCount val="6"/>
                <c:pt idx="0">
                  <c:v>0</c:v>
                </c:pt>
                <c:pt idx="1">
                  <c:v>0.36200000000000032</c:v>
                </c:pt>
                <c:pt idx="2">
                  <c:v>0.76000000000000156</c:v>
                </c:pt>
                <c:pt idx="3">
                  <c:v>0.33800000000000097</c:v>
                </c:pt>
                <c:pt idx="4">
                  <c:v>0.33000000000000096</c:v>
                </c:pt>
                <c:pt idx="5">
                  <c:v>0.13600000000000001</c:v>
                </c:pt>
              </c:numCache>
            </c:numRef>
          </c:val>
        </c:ser>
        <c:shape val="box"/>
        <c:axId val="100244096"/>
        <c:axId val="100249984"/>
        <c:axId val="0"/>
      </c:bar3DChart>
      <c:catAx>
        <c:axId val="100244096"/>
        <c:scaling>
          <c:orientation val="minMax"/>
        </c:scaling>
        <c:axPos val="b"/>
        <c:tickLblPos val="nextTo"/>
        <c:crossAx val="100249984"/>
        <c:crosses val="autoZero"/>
        <c:auto val="1"/>
        <c:lblAlgn val="ctr"/>
        <c:lblOffset val="100"/>
      </c:catAx>
      <c:valAx>
        <c:axId val="100249984"/>
        <c:scaling>
          <c:orientation val="minMax"/>
        </c:scaling>
        <c:axPos val="l"/>
        <c:majorGridlines/>
        <c:numFmt formatCode="0%" sourceLinked="1"/>
        <c:tickLblPos val="nextTo"/>
        <c:crossAx val="100244096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hart" Target="../charts/chart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172.30.1.85\&#44277;&#50976;&#54260;&#45908;\&#44368;&#44284;&#47785;&#48324;%20&#49688;&#54665;&#54217;&#44032;\3.%20ML%20&#50545;%20&#54532;&#47196;&#51229;&#53944;\&#51228;&#52636;\2&#51312;_Team&#54788;&#49548;&#46972;\&#47693;&#47693;&#45797;&#53552;%20&#50545;%20&#49548;&#44060;%20&#50689;&#49345;.mp4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9800" y="1257300"/>
            <a:ext cx="1316046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- </a:t>
            </a:r>
            <a:r>
              <a:rPr lang="en-US" sz="260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ko-KR" altLang="en-US" sz="260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미래</a:t>
            </a:r>
            <a:r>
              <a:rPr lang="en-US" altLang="ko-KR" sz="260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IT </a:t>
            </a:r>
            <a:r>
              <a:rPr lang="ko-KR" altLang="en-US" sz="260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캠퍼스</a:t>
            </a:r>
            <a:r>
              <a:rPr lang="en-US" sz="26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 -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237124" y="1807641"/>
            <a:ext cx="6984157" cy="6488068"/>
            <a:chOff x="5237124" y="1807641"/>
            <a:chExt cx="6984157" cy="64880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7124" y="1807641"/>
              <a:ext cx="6984157" cy="6488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60968" y="1942618"/>
            <a:ext cx="7536468" cy="6198336"/>
            <a:chOff x="4960968" y="1942618"/>
            <a:chExt cx="7536468" cy="61983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0968" y="1942618"/>
              <a:ext cx="7536468" cy="6198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019" y="3674980"/>
            <a:ext cx="5326253" cy="5326253"/>
            <a:chOff x="11072019" y="3674980"/>
            <a:chExt cx="5326253" cy="5326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">
              <a:off x="11072019" y="3674980"/>
              <a:ext cx="5326253" cy="532625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921888" y="3619500"/>
            <a:ext cx="9614630" cy="29700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500" b="1" kern="0" spc="-50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멍멍닥터</a:t>
            </a:r>
            <a:endParaRPr lang="en-US" altLang="ko-KR" sz="11500" b="1" kern="0" spc="-500" smtClean="0">
              <a:solidFill>
                <a:srgbClr val="000000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ko-KR" altLang="en-US" sz="2400" smtClean="0"/>
              <a:t>팀</a:t>
            </a:r>
            <a:r>
              <a:rPr lang="en-US" altLang="ko-KR" sz="2400" smtClean="0"/>
              <a:t>2</a:t>
            </a:r>
            <a:r>
              <a:rPr lang="ko-KR" altLang="en-US" sz="2400" smtClean="0"/>
              <a:t>조  멍멍닥터 팀</a:t>
            </a:r>
            <a:endParaRPr lang="en-US" altLang="ko-KR" sz="2400" smtClean="0"/>
          </a:p>
          <a:p>
            <a:pPr algn="ctr"/>
            <a:r>
              <a:rPr lang="ko-KR" altLang="en-US" sz="2400" smtClean="0"/>
              <a:t>현소라</a:t>
            </a:r>
            <a:r>
              <a:rPr lang="en-US" altLang="ko-KR" sz="2400" smtClean="0"/>
              <a:t>, </a:t>
            </a:r>
            <a:r>
              <a:rPr lang="ko-KR" altLang="en-US" sz="2400" smtClean="0"/>
              <a:t>이은수</a:t>
            </a:r>
            <a:r>
              <a:rPr lang="en-US" altLang="ko-KR" sz="2400" smtClean="0"/>
              <a:t>, </a:t>
            </a:r>
            <a:r>
              <a:rPr lang="ko-KR" altLang="en-US" sz="2400" smtClean="0"/>
              <a:t>배유리</a:t>
            </a:r>
            <a:r>
              <a:rPr lang="en-US" altLang="ko-KR" sz="2400" smtClean="0"/>
              <a:t>, </a:t>
            </a:r>
            <a:r>
              <a:rPr lang="ko-KR" altLang="en-US" sz="2400" smtClean="0"/>
              <a:t>강대한</a:t>
            </a:r>
            <a:r>
              <a:rPr lang="en-US" altLang="ko-KR" sz="2400" smtClean="0"/>
              <a:t>, </a:t>
            </a:r>
            <a:r>
              <a:rPr lang="ko-KR" altLang="en-US" sz="2400" smtClean="0"/>
              <a:t>이슬비</a:t>
            </a:r>
            <a:endParaRPr lang="en-US" altLang="ko-KR" sz="2400" smtClean="0"/>
          </a:p>
          <a:p>
            <a:pPr algn="ctr"/>
            <a:r>
              <a:rPr lang="ko-KR" altLang="en-US" sz="2400" smtClean="0"/>
              <a:t>김성식 멘토님</a:t>
            </a:r>
            <a:endParaRPr lang="en-US" sz="2400" dirty="0"/>
          </a:p>
        </p:txBody>
      </p:sp>
      <p:sp>
        <p:nvSpPr>
          <p:cNvPr id="18" name="Object 18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FDD935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2095500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모델링 학습 작업</a:t>
            </a:r>
            <a:endParaRPr lang="ko-KR" altLang="en-US" sz="2000" b="1"/>
          </a:p>
        </p:txBody>
      </p:sp>
      <p:pic>
        <p:nvPicPr>
          <p:cNvPr id="3075" name="Picture 3" descr="C:\Users\mrhi\Documents\카카오톡 받은 파일\KakaoTalk_20240417_15194545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2781300"/>
            <a:ext cx="6010275" cy="5181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667000" y="8420100"/>
            <a:ext cx="150346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/>
              <a:t>TensorFlow Lite </a:t>
            </a:r>
            <a:r>
              <a:rPr lang="ko-KR" altLang="en-US" sz="2000" b="1" smtClean="0"/>
              <a:t>훈련</a:t>
            </a:r>
          </a:p>
          <a:p>
            <a:r>
              <a:rPr lang="ko-KR" altLang="en-US" sz="2000" b="1" smtClean="0"/>
              <a:t>안구 라벨링</a:t>
            </a:r>
            <a:r>
              <a:rPr lang="en-US" altLang="ko-KR" sz="2000" b="1" smtClean="0"/>
              <a:t>: 5</a:t>
            </a:r>
            <a:r>
              <a:rPr lang="ko-KR" altLang="en-US" sz="2000" b="1" smtClean="0"/>
              <a:t>개 </a:t>
            </a:r>
            <a:r>
              <a:rPr lang="en-US" altLang="ko-KR" sz="2000" b="1" smtClean="0"/>
              <a:t>( </a:t>
            </a:r>
            <a:r>
              <a:rPr lang="ko-KR" altLang="en-US" sz="2000" b="1" smtClean="0"/>
              <a:t>총 훈련 이미지 </a:t>
            </a:r>
            <a:r>
              <a:rPr lang="en-US" altLang="ko-KR" sz="2000" b="1" smtClean="0"/>
              <a:t>2472</a:t>
            </a:r>
            <a:r>
              <a:rPr lang="ko-KR" altLang="en-US" sz="2000" b="1" smtClean="0"/>
              <a:t>장</a:t>
            </a:r>
            <a:r>
              <a:rPr lang="en-US" altLang="ko-KR" sz="2000" b="1" smtClean="0"/>
              <a:t>)</a:t>
            </a:r>
          </a:p>
          <a:p>
            <a:r>
              <a:rPr lang="ko-KR" altLang="en-US" sz="2000" b="1" smtClean="0"/>
              <a:t>피부병 라벨링</a:t>
            </a:r>
            <a:r>
              <a:rPr lang="en-US" altLang="ko-KR" sz="2000" b="1" smtClean="0"/>
              <a:t>:6</a:t>
            </a:r>
            <a:r>
              <a:rPr lang="ko-KR" altLang="en-US" sz="2000" b="1" smtClean="0"/>
              <a:t>개 </a:t>
            </a:r>
            <a:r>
              <a:rPr lang="en-US" altLang="ko-KR" sz="2000" b="1" smtClean="0"/>
              <a:t>( </a:t>
            </a:r>
            <a:r>
              <a:rPr lang="ko-KR" altLang="en-US" sz="2000" b="1" smtClean="0"/>
              <a:t>총 훈련 이미지 </a:t>
            </a:r>
            <a:r>
              <a:rPr lang="en-US" altLang="ko-KR" sz="2000" b="1" smtClean="0"/>
              <a:t>304</a:t>
            </a:r>
            <a:r>
              <a:rPr lang="ko-KR" altLang="en-US" sz="2000" b="1" smtClean="0"/>
              <a:t>장</a:t>
            </a:r>
            <a:r>
              <a:rPr lang="en-US" altLang="ko-KR" sz="2000" b="1" smtClean="0"/>
              <a:t>)</a:t>
            </a:r>
          </a:p>
          <a:p>
            <a:endParaRPr lang="en-US" altLang="ko-KR" sz="2000" b="1" smtClean="0"/>
          </a:p>
          <a:p>
            <a:r>
              <a:rPr lang="en-US" altLang="ko-KR" sz="2000" b="1" smtClean="0"/>
              <a:t>AiHub</a:t>
            </a:r>
            <a:r>
              <a:rPr lang="ko-KR" altLang="en-US" sz="2000" b="1" smtClean="0"/>
              <a:t>에서 제공하는 안구 </a:t>
            </a:r>
            <a:r>
              <a:rPr lang="en-US" altLang="ko-KR" sz="2000" b="1" smtClean="0"/>
              <a:t>30</a:t>
            </a:r>
            <a:r>
              <a:rPr lang="ko-KR" altLang="en-US" sz="2000" b="1" smtClean="0"/>
              <a:t>만장</a:t>
            </a:r>
            <a:r>
              <a:rPr lang="en-US" altLang="ko-KR" sz="2000" b="1" smtClean="0"/>
              <a:t>, </a:t>
            </a:r>
            <a:r>
              <a:rPr lang="ko-KR" altLang="en-US" sz="2000" b="1" smtClean="0"/>
              <a:t>피부병</a:t>
            </a:r>
            <a:r>
              <a:rPr lang="en-US" altLang="ko-KR" sz="2000" b="1" smtClean="0"/>
              <a:t>50</a:t>
            </a:r>
            <a:r>
              <a:rPr lang="ko-KR" altLang="en-US" sz="2000" b="1" smtClean="0"/>
              <a:t>만장의 이미지가 중복되거나 부정확하여 </a:t>
            </a:r>
            <a:r>
              <a:rPr lang="en-US" altLang="ko-KR" sz="2000" b="1" smtClean="0"/>
              <a:t>Image Classification(</a:t>
            </a:r>
            <a:r>
              <a:rPr lang="ko-KR" altLang="en-US" sz="2000" b="1" smtClean="0"/>
              <a:t>이미지분류</a:t>
            </a:r>
            <a:r>
              <a:rPr lang="en-US" altLang="ko-KR" sz="2000" b="1" smtClean="0"/>
              <a:t>) </a:t>
            </a:r>
            <a:r>
              <a:rPr lang="ko-KR" altLang="en-US" sz="2000" b="1" smtClean="0"/>
              <a:t>작업을 했습니다</a:t>
            </a:r>
            <a:r>
              <a:rPr lang="en-US" altLang="ko-KR" sz="2000" b="1" smtClean="0"/>
              <a:t>.</a:t>
            </a:r>
            <a:endParaRPr lang="ko-KR" altLang="en-US" sz="2000" b="1"/>
          </a:p>
        </p:txBody>
      </p:sp>
      <p:pic>
        <p:nvPicPr>
          <p:cNvPr id="3076" name="Picture 4" descr="C:\Users\mrhi\Documents\카카오톡 받은 파일\KakaoTalk_20240417_163620779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01200" y="2705100"/>
            <a:ext cx="8142287" cy="533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-350598" y="897303"/>
            <a:ext cx="2239991" cy="465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 smtClean="0">
                <a:solidFill>
                  <a:srgbClr val="FDD935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53400" y="1866900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/>
              <a:t>눈 정확도</a:t>
            </a:r>
            <a:endParaRPr lang="en-US" altLang="ko-KR" sz="3200" b="1" smtClean="0"/>
          </a:p>
        </p:txBody>
      </p:sp>
      <p:graphicFrame>
        <p:nvGraphicFramePr>
          <p:cNvPr id="12" name="차트 11"/>
          <p:cNvGraphicFramePr/>
          <p:nvPr/>
        </p:nvGraphicFramePr>
        <p:xfrm>
          <a:off x="1752600" y="2552700"/>
          <a:ext cx="122682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차트 12"/>
          <p:cNvGraphicFramePr/>
          <p:nvPr/>
        </p:nvGraphicFramePr>
        <p:xfrm>
          <a:off x="1600200" y="6134100"/>
          <a:ext cx="138684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544800" y="3771900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/>
              <a:t>2</a:t>
            </a:r>
            <a:r>
              <a:rPr lang="ko-KR" altLang="en-US" sz="3200" b="1" smtClean="0"/>
              <a:t>주전 데이터</a:t>
            </a:r>
            <a:endParaRPr lang="en-US" altLang="ko-KR" sz="3200" b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15621000" y="7429500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/>
              <a:t>현재 데이터</a:t>
            </a:r>
            <a:endParaRPr lang="en-US" altLang="ko-KR" sz="3200" b="1" smtClean="0"/>
          </a:p>
        </p:txBody>
      </p:sp>
      <p:sp>
        <p:nvSpPr>
          <p:cNvPr id="17" name="아래쪽 화살표 16"/>
          <p:cNvSpPr/>
          <p:nvPr/>
        </p:nvSpPr>
        <p:spPr>
          <a:xfrm>
            <a:off x="16078200" y="4991100"/>
            <a:ext cx="1447800" cy="16764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-350598" y="897303"/>
            <a:ext cx="2239991" cy="465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 smtClean="0">
                <a:solidFill>
                  <a:srgbClr val="FDD935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2095500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/>
              <a:t>피부 정확도</a:t>
            </a:r>
            <a:endParaRPr lang="en-US" altLang="ko-KR" sz="3200" b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1828800" y="7200900"/>
            <a:ext cx="4423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FF0000"/>
                </a:solidFill>
              </a:rPr>
              <a:t>초기데이터 </a:t>
            </a:r>
            <a:endParaRPr lang="en-US" altLang="ko-KR" sz="2000" b="1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2000" b="1" smtClean="0"/>
              <a:t>(</a:t>
            </a:r>
            <a:r>
              <a:rPr lang="ko-KR" altLang="en-US" sz="2000" b="1" smtClean="0"/>
              <a:t>정확하지만 적은 양의 데이터로 학습</a:t>
            </a:r>
            <a:r>
              <a:rPr lang="en-US" altLang="ko-KR" sz="2000" b="1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7800" y="7048500"/>
            <a:ext cx="4621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FF0000"/>
                </a:solidFill>
              </a:rPr>
              <a:t>현재 데이터</a:t>
            </a:r>
            <a:endParaRPr lang="en-US" altLang="ko-KR" sz="2000" b="1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2000" b="1" smtClean="0"/>
              <a:t>(</a:t>
            </a:r>
            <a:r>
              <a:rPr lang="ko-KR" altLang="en-US" sz="2000" b="1" smtClean="0"/>
              <a:t>초기데이터에 데이터를 추가하여 학습</a:t>
            </a:r>
            <a:r>
              <a:rPr lang="en-US" altLang="ko-KR" sz="2000" b="1" smtClean="0"/>
              <a:t>)</a:t>
            </a:r>
          </a:p>
        </p:txBody>
      </p:sp>
      <p:graphicFrame>
        <p:nvGraphicFramePr>
          <p:cNvPr id="16" name="차트 15"/>
          <p:cNvGraphicFramePr/>
          <p:nvPr/>
        </p:nvGraphicFramePr>
        <p:xfrm>
          <a:off x="1752600" y="3009900"/>
          <a:ext cx="52578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차트 16"/>
          <p:cNvGraphicFramePr/>
          <p:nvPr/>
        </p:nvGraphicFramePr>
        <p:xfrm>
          <a:off x="7620000" y="2914590"/>
          <a:ext cx="4572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229600" y="7353300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solidFill>
                  <a:srgbClr val="FF0000"/>
                </a:solidFill>
              </a:rPr>
              <a:t>사진 </a:t>
            </a:r>
            <a:r>
              <a:rPr lang="en-US" altLang="ko-KR" sz="2000" b="1" smtClean="0">
                <a:solidFill>
                  <a:srgbClr val="FF0000"/>
                </a:solidFill>
              </a:rPr>
              <a:t>1000</a:t>
            </a:r>
            <a:r>
              <a:rPr lang="ko-KR" altLang="en-US" sz="2000" b="1" smtClean="0">
                <a:solidFill>
                  <a:srgbClr val="FF0000"/>
                </a:solidFill>
              </a:rPr>
              <a:t>개 데이터</a:t>
            </a:r>
            <a:endParaRPr lang="en-US" altLang="ko-KR" sz="2000" b="1" smtClean="0">
              <a:solidFill>
                <a:srgbClr val="FF0000"/>
              </a:solidFill>
            </a:endParaRPr>
          </a:p>
        </p:txBody>
      </p:sp>
      <p:graphicFrame>
        <p:nvGraphicFramePr>
          <p:cNvPr id="20" name="차트 19"/>
          <p:cNvGraphicFramePr/>
          <p:nvPr/>
        </p:nvGraphicFramePr>
        <p:xfrm>
          <a:off x="13106400" y="2933700"/>
          <a:ext cx="457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오른쪽 화살표 20"/>
          <p:cNvSpPr/>
          <p:nvPr/>
        </p:nvSpPr>
        <p:spPr>
          <a:xfrm>
            <a:off x="6553200" y="4152900"/>
            <a:ext cx="609600" cy="5334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12115800" y="4076700"/>
            <a:ext cx="609600" cy="5334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743200" y="8801100"/>
            <a:ext cx="137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mtClean="0"/>
              <a:t>※</a:t>
            </a:r>
            <a:r>
              <a:rPr lang="ko-KR" altLang="en-US" sz="2400" b="1" smtClean="0"/>
              <a:t>개선점 </a:t>
            </a:r>
            <a:r>
              <a:rPr lang="en-US" altLang="ko-KR" sz="2400" b="1" smtClean="0"/>
              <a:t>– </a:t>
            </a:r>
            <a:r>
              <a:rPr lang="ko-KR" altLang="en-US" sz="2400" b="1" smtClean="0"/>
              <a:t>현재데이터에 정확한 데이터를  추가하여 재학습시켜야 정확도가 높아짐 </a:t>
            </a:r>
            <a:endParaRPr lang="ko-KR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499944" y="-1206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-350598" y="897303"/>
            <a:ext cx="2239991" cy="465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 smtClean="0">
                <a:solidFill>
                  <a:srgbClr val="FDD935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52600" y="1953280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주요화면 </a:t>
            </a:r>
            <a:r>
              <a:rPr lang="en-US" altLang="ko-KR" sz="2800" b="1" smtClean="0"/>
              <a:t>1</a:t>
            </a:r>
            <a:endParaRPr lang="ko-KR" altLang="en-US" sz="2800" b="1"/>
          </a:p>
        </p:txBody>
      </p:sp>
      <p:sp>
        <p:nvSpPr>
          <p:cNvPr id="15" name="TextBox 14"/>
          <p:cNvSpPr txBox="1"/>
          <p:nvPr/>
        </p:nvSpPr>
        <p:spPr>
          <a:xfrm>
            <a:off x="3894812" y="85725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solidFill>
                  <a:schemeClr val="bg1"/>
                </a:solidFill>
              </a:rPr>
              <a:t>케어화면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57412" y="85725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solidFill>
                  <a:schemeClr val="bg1"/>
                </a:solidFill>
              </a:rPr>
              <a:t>관리수첩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06600" y="8553390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</a:rPr>
              <a:t>AI </a:t>
            </a:r>
            <a:r>
              <a:rPr lang="ko-KR" altLang="en-US" sz="2000" b="1" smtClean="0">
                <a:solidFill>
                  <a:schemeClr val="bg1"/>
                </a:solidFill>
              </a:rPr>
              <a:t>검사 결과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1028" name="Picture 4" descr="C:\Users\mrhi\Desktop\새 폴더 (2)\KakaoTalk_20240520_125604067_0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2781300"/>
            <a:ext cx="3100780" cy="6565900"/>
          </a:xfrm>
          <a:prstGeom prst="rect">
            <a:avLst/>
          </a:prstGeom>
          <a:noFill/>
        </p:spPr>
      </p:pic>
      <p:pic>
        <p:nvPicPr>
          <p:cNvPr id="1029" name="Picture 5" descr="C:\Users\mrhi\Desktop\새 폴더 (2)\KakaoTalk_20240520_125604067_0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2781300"/>
            <a:ext cx="3092262" cy="6547860"/>
          </a:xfrm>
          <a:prstGeom prst="rect">
            <a:avLst/>
          </a:prstGeom>
          <a:noFill/>
        </p:spPr>
      </p:pic>
      <p:pic>
        <p:nvPicPr>
          <p:cNvPr id="1030" name="Picture 6" descr="C:\Users\mrhi\Desktop\새 폴더 (2)\KakaoTalk_20240520_125604067_0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287000" y="2781300"/>
            <a:ext cx="3065152" cy="649045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895600" y="9410700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 로그인 화면</a:t>
            </a:r>
            <a:endParaRPr lang="ko-KR" altLang="en-US" sz="2800" b="1"/>
          </a:p>
        </p:txBody>
      </p:sp>
      <p:sp>
        <p:nvSpPr>
          <p:cNvPr id="27" name="TextBox 26"/>
          <p:cNvSpPr txBox="1"/>
          <p:nvPr/>
        </p:nvSpPr>
        <p:spPr>
          <a:xfrm>
            <a:off x="6826137" y="9410700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 메인 화면</a:t>
            </a:r>
            <a:endParaRPr lang="ko-KR" altLang="en-US" sz="2800" b="1"/>
          </a:p>
        </p:txBody>
      </p:sp>
      <p:sp>
        <p:nvSpPr>
          <p:cNvPr id="29" name="TextBox 28"/>
          <p:cNvSpPr txBox="1"/>
          <p:nvPr/>
        </p:nvSpPr>
        <p:spPr>
          <a:xfrm>
            <a:off x="10668000" y="9334500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AI </a:t>
            </a:r>
            <a:r>
              <a:rPr lang="ko-KR" altLang="en-US" sz="2800" b="1" smtClean="0"/>
              <a:t>검사 화면</a:t>
            </a:r>
            <a:endParaRPr lang="ko-KR" altLang="en-US" sz="2800" b="1"/>
          </a:p>
        </p:txBody>
      </p:sp>
      <p:sp>
        <p:nvSpPr>
          <p:cNvPr id="30" name="TextBox 29"/>
          <p:cNvSpPr txBox="1"/>
          <p:nvPr/>
        </p:nvSpPr>
        <p:spPr>
          <a:xfrm>
            <a:off x="14401800" y="9334500"/>
            <a:ext cx="2898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AI </a:t>
            </a:r>
            <a:r>
              <a:rPr lang="ko-KR" altLang="en-US" sz="2800" b="1" smtClean="0"/>
              <a:t>검사 결과 화면</a:t>
            </a:r>
            <a:endParaRPr lang="ko-KR" altLang="en-US" sz="2800" b="1"/>
          </a:p>
        </p:txBody>
      </p:sp>
      <p:pic>
        <p:nvPicPr>
          <p:cNvPr id="1033" name="Picture 9" descr="C:\Users\mrhi\Desktop\KakaoTalk_20240521_170445427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944600" y="2476500"/>
            <a:ext cx="3868470" cy="69992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-350598" y="897303"/>
            <a:ext cx="2239991" cy="465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 smtClean="0">
                <a:solidFill>
                  <a:srgbClr val="FDD935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52600" y="1953280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주요화면 </a:t>
            </a:r>
            <a:r>
              <a:rPr lang="en-US" altLang="ko-KR" sz="2800" b="1" smtClean="0"/>
              <a:t>2</a:t>
            </a:r>
            <a:endParaRPr lang="ko-KR" altLang="en-US" sz="2800" b="1"/>
          </a:p>
        </p:txBody>
      </p:sp>
      <p:pic>
        <p:nvPicPr>
          <p:cNvPr id="2055" name="Picture 7" descr="C:\Users\mrhi\Desktop\새 폴더 (2)\KakaoTalk_20240520_125604067_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87000" y="2517266"/>
            <a:ext cx="3168254" cy="6708774"/>
          </a:xfrm>
          <a:prstGeom prst="rect">
            <a:avLst/>
          </a:prstGeom>
          <a:noFill/>
        </p:spPr>
      </p:pic>
      <p:pic>
        <p:nvPicPr>
          <p:cNvPr id="2056" name="Picture 8" descr="C:\Users\mrhi\Desktop\새 폴더 (2)\KakaoTalk_20240520_125604067_0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2517266"/>
            <a:ext cx="3183488" cy="6741034"/>
          </a:xfrm>
          <a:prstGeom prst="rect">
            <a:avLst/>
          </a:prstGeom>
          <a:noFill/>
        </p:spPr>
      </p:pic>
      <p:pic>
        <p:nvPicPr>
          <p:cNvPr id="30" name="Picture 9" descr="C:\Users\mrhi\Desktop\KakaoTalk_20240521_16491603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2593466"/>
            <a:ext cx="3130768" cy="6629400"/>
          </a:xfrm>
          <a:prstGeom prst="rect">
            <a:avLst/>
          </a:prstGeom>
          <a:noFill/>
        </p:spPr>
      </p:pic>
      <p:pic>
        <p:nvPicPr>
          <p:cNvPr id="2058" name="Picture 10" descr="C:\Users\mrhi\Desktop\KakaoTalk_20240521_16491330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325600" y="2593466"/>
            <a:ext cx="3121770" cy="661035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2743200" y="9334500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 관리수첩 화면</a:t>
            </a:r>
            <a:endParaRPr lang="ko-KR" altLang="en-US" sz="2800" b="1"/>
          </a:p>
        </p:txBody>
      </p:sp>
      <p:sp>
        <p:nvSpPr>
          <p:cNvPr id="33" name="TextBox 32"/>
          <p:cNvSpPr txBox="1"/>
          <p:nvPr/>
        </p:nvSpPr>
        <p:spPr>
          <a:xfrm>
            <a:off x="6462199" y="9334500"/>
            <a:ext cx="313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추가예방접종 화면</a:t>
            </a:r>
            <a:endParaRPr lang="ko-KR" altLang="en-US" sz="2800" b="1"/>
          </a:p>
        </p:txBody>
      </p:sp>
      <p:sp>
        <p:nvSpPr>
          <p:cNvPr id="34" name="TextBox 33"/>
          <p:cNvSpPr txBox="1"/>
          <p:nvPr/>
        </p:nvSpPr>
        <p:spPr>
          <a:xfrm>
            <a:off x="10591800" y="9334500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 건강백서 화면</a:t>
            </a:r>
            <a:endParaRPr lang="ko-KR" altLang="en-US" sz="2800" b="1"/>
          </a:p>
        </p:txBody>
      </p:sp>
      <p:sp>
        <p:nvSpPr>
          <p:cNvPr id="35" name="TextBox 34"/>
          <p:cNvSpPr txBox="1"/>
          <p:nvPr/>
        </p:nvSpPr>
        <p:spPr>
          <a:xfrm>
            <a:off x="14325600" y="9334500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건강백서 상세 화면</a:t>
            </a:r>
            <a:endParaRPr lang="ko-KR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-350598" y="897303"/>
            <a:ext cx="2239991" cy="465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 smtClean="0">
                <a:solidFill>
                  <a:srgbClr val="FDD935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8800" y="1953280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주요화면 </a:t>
            </a:r>
            <a:r>
              <a:rPr lang="en-US" altLang="ko-KR" sz="2800" b="1" smtClean="0"/>
              <a:t>3</a:t>
            </a:r>
            <a:endParaRPr lang="ko-KR" altLang="en-US" sz="2800" b="1"/>
          </a:p>
        </p:txBody>
      </p:sp>
      <p:sp>
        <p:nvSpPr>
          <p:cNvPr id="17" name="TextBox 16"/>
          <p:cNvSpPr txBox="1"/>
          <p:nvPr/>
        </p:nvSpPr>
        <p:spPr>
          <a:xfrm>
            <a:off x="14706600" y="8553390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</a:rPr>
              <a:t>AI </a:t>
            </a:r>
            <a:r>
              <a:rPr lang="ko-KR" altLang="en-US" sz="2000" b="1" smtClean="0">
                <a:solidFill>
                  <a:schemeClr val="bg1"/>
                </a:solidFill>
              </a:rPr>
              <a:t>검사 결과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20" name="Picture 2" descr="C:\Users\mrhi\Desktop\새 폴더 (2)\KakaoTalk_20240520_125604067_0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2857500"/>
            <a:ext cx="2958336" cy="6264276"/>
          </a:xfrm>
          <a:prstGeom prst="rect">
            <a:avLst/>
          </a:prstGeom>
          <a:noFill/>
        </p:spPr>
      </p:pic>
      <p:pic>
        <p:nvPicPr>
          <p:cNvPr id="3076" name="Picture 4" descr="C:\Users\mrhi\Desktop\새 폴더 (2)\KakaoTalk_20240520_125604067_0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49850" y="2749613"/>
            <a:ext cx="3022750" cy="6400674"/>
          </a:xfrm>
          <a:prstGeom prst="rect">
            <a:avLst/>
          </a:prstGeom>
          <a:noFill/>
        </p:spPr>
      </p:pic>
      <p:pic>
        <p:nvPicPr>
          <p:cNvPr id="3077" name="Picture 5" descr="C:\Users\mrhi\Desktop\새 폴더 (2)\KakaoTalk_20240520_125604067_1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210800" y="2781300"/>
            <a:ext cx="2995822" cy="634365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2971800" y="9258300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지도 화면</a:t>
            </a:r>
            <a:endParaRPr lang="ko-KR" altLang="en-US" sz="2800" b="1"/>
          </a:p>
        </p:txBody>
      </p:sp>
      <p:sp>
        <p:nvSpPr>
          <p:cNvPr id="24" name="TextBox 23"/>
          <p:cNvSpPr txBox="1"/>
          <p:nvPr/>
        </p:nvSpPr>
        <p:spPr>
          <a:xfrm>
            <a:off x="7060290" y="9258300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피드 화면</a:t>
            </a:r>
            <a:endParaRPr lang="ko-KR" altLang="en-US" sz="2800" b="1"/>
          </a:p>
        </p:txBody>
      </p:sp>
      <p:sp>
        <p:nvSpPr>
          <p:cNvPr id="25" name="TextBox 24"/>
          <p:cNvSpPr txBox="1"/>
          <p:nvPr/>
        </p:nvSpPr>
        <p:spPr>
          <a:xfrm>
            <a:off x="10896600" y="9182100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Q&amp;A</a:t>
            </a:r>
            <a:r>
              <a:rPr lang="ko-KR" altLang="en-US" sz="2800" b="1" smtClean="0"/>
              <a:t> 화면</a:t>
            </a:r>
            <a:endParaRPr lang="ko-KR" altLang="en-US" sz="2800" b="1"/>
          </a:p>
        </p:txBody>
      </p:sp>
      <p:pic>
        <p:nvPicPr>
          <p:cNvPr id="3078" name="Picture 6" descr="C:\Users\mrhi\Desktop\새 폴더 (2)\KakaoTalk_20240520_125604067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20800" y="2781300"/>
            <a:ext cx="2988804" cy="632879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4136472" y="919228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마이페이지 화면</a:t>
            </a:r>
            <a:endParaRPr lang="ko-KR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0"/>
            <a:ext cx="16788056" cy="1029906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pic>
        <p:nvPicPr>
          <p:cNvPr id="1026" name="Picture 2" descr="C:\Users\mrhi\Desktop\aaaaaaaaaaaaaaa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62200" y="2247900"/>
            <a:ext cx="8382000" cy="6972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1353800" y="3848100"/>
            <a:ext cx="6324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저희는 호스팅 서버로 아마존 웹 서비스</a:t>
            </a:r>
            <a:r>
              <a:rPr lang="en-US" altLang="ko-KR" sz="2800" smtClean="0"/>
              <a:t>(AWS) </a:t>
            </a:r>
            <a:r>
              <a:rPr lang="ko-KR" altLang="en-US" sz="2800" smtClean="0"/>
              <a:t>클라우드 서버를 이용하고 있습니다</a:t>
            </a:r>
            <a:r>
              <a:rPr lang="en-US" altLang="ko-KR" sz="2800" smtClean="0"/>
              <a:t>. </a:t>
            </a:r>
            <a:r>
              <a:rPr lang="ko-KR" altLang="en-US" sz="2800" smtClean="0"/>
              <a:t>회원 정보</a:t>
            </a:r>
            <a:r>
              <a:rPr lang="en-US" altLang="ko-KR" sz="2800" smtClean="0"/>
              <a:t>, </a:t>
            </a:r>
            <a:r>
              <a:rPr lang="ko-KR" altLang="en-US" sz="2800" smtClean="0"/>
              <a:t>반려견 정보</a:t>
            </a:r>
            <a:r>
              <a:rPr lang="en-US" altLang="ko-KR" sz="2800" smtClean="0"/>
              <a:t>, </a:t>
            </a:r>
            <a:r>
              <a:rPr lang="ko-KR" altLang="en-US" sz="2800" smtClean="0"/>
              <a:t>사용자 데이터 등 모든 정보를 </a:t>
            </a:r>
            <a:r>
              <a:rPr lang="en-US" altLang="ko-KR" sz="2800" smtClean="0"/>
              <a:t>AWS</a:t>
            </a:r>
            <a:r>
              <a:rPr lang="ko-KR" altLang="en-US" sz="2800" smtClean="0"/>
              <a:t>에서 체계적으로 관리합니다</a:t>
            </a:r>
            <a:r>
              <a:rPr lang="en-US" altLang="ko-KR" sz="2800" smtClean="0"/>
              <a:t>. 12</a:t>
            </a:r>
            <a:r>
              <a:rPr lang="ko-KR" altLang="en-US" sz="2800" smtClean="0"/>
              <a:t>개의 테이블로 세분화하여 데이터 충돌 없이 효율적으로 운영하고 있습니다</a:t>
            </a:r>
            <a:r>
              <a:rPr lang="en-US" altLang="ko-KR" sz="2800" smtClean="0"/>
              <a:t>.</a:t>
            </a:r>
            <a:endParaRPr lang="en-US" altLang="ko-K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pic>
        <p:nvPicPr>
          <p:cNvPr id="1026" name="Picture 2" descr="C:\Users\mrhi\Desktop\KakaoTalk_20240419_16533430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573000" y="2867492"/>
            <a:ext cx="5515185" cy="62384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027" name="Picture 3" descr="C:\Users\mrhi\Desktop\KakaoTalk_20240419_16571877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8800" y="2933700"/>
            <a:ext cx="4925458" cy="6096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028" name="Picture 4" descr="C:\Users\mrhi\Desktop\KakaoTalk_20240419_165631214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86600" y="2933700"/>
            <a:ext cx="5181600" cy="6248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828800" y="2095500"/>
            <a:ext cx="6400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Amazon Web Services</a:t>
            </a:r>
            <a:r>
              <a:rPr lang="ko-KR" altLang="en-US" sz="2400" b="1" smtClean="0"/>
              <a:t> 개인 </a:t>
            </a:r>
            <a:r>
              <a:rPr lang="en-US" altLang="ko-KR" sz="2400" b="1" smtClean="0"/>
              <a:t>DB</a:t>
            </a:r>
            <a:r>
              <a:rPr lang="ko-KR" altLang="en-US" sz="2400" b="1" smtClean="0"/>
              <a:t>를 이용하여 관리</a:t>
            </a:r>
            <a:endParaRPr lang="ko-KR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20955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형상관리</a:t>
            </a:r>
            <a:endParaRPr lang="ko-KR" altLang="en-US" sz="2000" b="1"/>
          </a:p>
        </p:txBody>
      </p:sp>
      <p:pic>
        <p:nvPicPr>
          <p:cNvPr id="4098" name="Picture 2" descr="C:\Users\mrhi\Documents\카카오톡 받은 파일\KakaoTalk_20240417_15363001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6600" y="2781300"/>
            <a:ext cx="13106400" cy="6477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209550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피드백 내용</a:t>
            </a:r>
            <a:endParaRPr lang="ko-KR" altLang="en-US" sz="2000" b="1"/>
          </a:p>
        </p:txBody>
      </p:sp>
      <p:grpSp>
        <p:nvGrpSpPr>
          <p:cNvPr id="20" name="그룹 19"/>
          <p:cNvGrpSpPr/>
          <p:nvPr/>
        </p:nvGrpSpPr>
        <p:grpSpPr>
          <a:xfrm>
            <a:off x="8991600" y="2778859"/>
            <a:ext cx="8839200" cy="6555641"/>
            <a:chOff x="2590800" y="2552700"/>
            <a:chExt cx="8839200" cy="6555641"/>
          </a:xfrm>
        </p:grpSpPr>
        <p:sp>
          <p:nvSpPr>
            <p:cNvPr id="12" name="TextBox 11"/>
            <p:cNvSpPr txBox="1"/>
            <p:nvPr/>
          </p:nvSpPr>
          <p:spPr>
            <a:xfrm>
              <a:off x="2895600" y="2552700"/>
              <a:ext cx="8534400" cy="655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 </a:t>
              </a:r>
              <a:r>
                <a:rPr lang="ko-KR" altLang="en-US" sz="2800" dirty="0" smtClean="0"/>
                <a:t>역할분담에 어려움을 겪었는데</a:t>
              </a:r>
              <a:r>
                <a:rPr lang="en-US" altLang="ko-KR" sz="2800" dirty="0" smtClean="0"/>
                <a:t>, </a:t>
              </a:r>
              <a:r>
                <a:rPr lang="ko-KR" altLang="en-US" sz="2800" dirty="0" err="1" smtClean="0"/>
                <a:t>멘토님께서는</a:t>
              </a:r>
              <a:r>
                <a:rPr lang="ko-KR" altLang="en-US" sz="2800" dirty="0" smtClean="0"/>
                <a:t> </a:t>
              </a:r>
              <a:r>
                <a:rPr lang="en-US" altLang="ko-KR" sz="2800" dirty="0" smtClean="0"/>
                <a:t>WBS(Work Breakdown Structure)</a:t>
              </a:r>
              <a:r>
                <a:rPr lang="ko-KR" altLang="en-US" sz="2800" dirty="0" smtClean="0"/>
                <a:t>에 대해 설명해주셨고</a:t>
              </a:r>
              <a:r>
                <a:rPr lang="en-US" altLang="ko-KR" sz="2800" dirty="0" smtClean="0"/>
                <a:t>, </a:t>
              </a:r>
              <a:r>
                <a:rPr lang="ko-KR" altLang="en-US" sz="2800" dirty="0" smtClean="0"/>
                <a:t>각자의 역할분담과 기획과정을 진행할 수 있었습니다</a:t>
              </a:r>
              <a:r>
                <a:rPr lang="en-US" altLang="ko-KR" sz="2800" dirty="0" smtClean="0"/>
                <a:t>.</a:t>
              </a:r>
            </a:p>
            <a:p>
              <a:endParaRPr lang="en-US" altLang="ko-KR" sz="2800" dirty="0" smtClean="0"/>
            </a:p>
            <a:p>
              <a:r>
                <a:rPr lang="en-US" altLang="ko-KR" sz="2800" dirty="0" smtClean="0"/>
                <a:t> </a:t>
              </a:r>
              <a:r>
                <a:rPr lang="ko-KR" altLang="en-US" sz="2800" dirty="0" smtClean="0"/>
                <a:t>각자에게 할당된 화면 디자인의 통합에 어려움을 겪고 있을 때</a:t>
              </a:r>
              <a:r>
                <a:rPr lang="en-US" altLang="ko-KR" sz="2800" dirty="0" smtClean="0"/>
                <a:t>, </a:t>
              </a:r>
              <a:r>
                <a:rPr lang="ko-KR" altLang="en-US" sz="2800" dirty="0" err="1" smtClean="0"/>
                <a:t>멘토님의</a:t>
              </a:r>
              <a:r>
                <a:rPr lang="ko-KR" altLang="en-US" sz="2800" dirty="0" smtClean="0"/>
                <a:t> 제안으로 </a:t>
              </a:r>
              <a:r>
                <a:rPr lang="en-US" altLang="ko-KR" sz="2800" dirty="0" err="1" smtClean="0"/>
                <a:t>figma</a:t>
              </a:r>
              <a:r>
                <a:rPr lang="ko-KR" altLang="en-US" sz="2800" dirty="0" smtClean="0"/>
                <a:t>를 활용하여 디자인 통합을 수월하게 진행할 수 있었습니다</a:t>
              </a:r>
              <a:r>
                <a:rPr lang="en-US" altLang="ko-KR" sz="2800" dirty="0" smtClean="0"/>
                <a:t>. </a:t>
              </a:r>
              <a:r>
                <a:rPr lang="ko-KR" altLang="en-US" sz="2800" dirty="0" smtClean="0"/>
                <a:t>이를 통해 팀원 간 협업이 원활해지고</a:t>
              </a:r>
              <a:r>
                <a:rPr lang="en-US" altLang="ko-KR" sz="2800" dirty="0" smtClean="0"/>
                <a:t>, </a:t>
              </a:r>
              <a:r>
                <a:rPr lang="ko-KR" altLang="en-US" sz="2800" dirty="0" smtClean="0"/>
                <a:t>와이어프레임을 통해 전체적인 디자인 흐름을 파악할 수 있었습니다</a:t>
              </a:r>
              <a:r>
                <a:rPr lang="en-US" altLang="ko-KR" sz="2800" dirty="0" smtClean="0"/>
                <a:t>.</a:t>
              </a:r>
            </a:p>
            <a:p>
              <a:endParaRPr lang="en-US" altLang="ko-KR" sz="2800" dirty="0" smtClean="0"/>
            </a:p>
            <a:p>
              <a:r>
                <a:rPr lang="en-US" altLang="ko-KR" sz="2800" dirty="0" smtClean="0"/>
                <a:t> </a:t>
              </a:r>
              <a:r>
                <a:rPr lang="ko-KR" altLang="en-US" sz="2800" dirty="0" smtClean="0"/>
                <a:t>서버에 이미지 업로드 중 문제가 발생했는데</a:t>
              </a:r>
              <a:r>
                <a:rPr lang="en-US" altLang="ko-KR" sz="2800" dirty="0" smtClean="0"/>
                <a:t>, </a:t>
              </a:r>
              <a:r>
                <a:rPr lang="ko-KR" altLang="en-US" sz="2800" dirty="0" err="1" smtClean="0"/>
                <a:t>멘토님의</a:t>
              </a:r>
              <a:r>
                <a:rPr lang="ko-KR" altLang="en-US" sz="2800" dirty="0" smtClean="0"/>
                <a:t> 조언으로 이미지 업로드 </a:t>
              </a:r>
              <a:r>
                <a:rPr lang="ko-KR" altLang="en-US" sz="2800" dirty="0" err="1" smtClean="0"/>
                <a:t>설정값을</a:t>
              </a:r>
              <a:r>
                <a:rPr lang="ko-KR" altLang="en-US" sz="2800" dirty="0" smtClean="0"/>
                <a:t> 변경하여 문제를 해결할 수 있었습니다</a:t>
              </a:r>
              <a:r>
                <a:rPr lang="en-US" altLang="ko-KR" sz="2800" dirty="0" smtClean="0"/>
                <a:t>. </a:t>
              </a:r>
              <a:r>
                <a:rPr lang="ko-KR" altLang="en-US" sz="2800" dirty="0" smtClean="0"/>
                <a:t>이를 통해 서버와의 상호작용에서 발생하는 문제에 대처하는 데 도움이 되었습니다</a:t>
              </a:r>
              <a:r>
                <a:rPr lang="en-US" altLang="ko-KR" sz="2800" dirty="0" smtClean="0"/>
                <a:t>.</a:t>
              </a:r>
              <a:endParaRPr lang="ko-KR" altLang="en-US" sz="2800" dirty="0"/>
            </a:p>
          </p:txBody>
        </p:sp>
        <p:grpSp>
          <p:nvGrpSpPr>
            <p:cNvPr id="13" name="그룹 1008"/>
            <p:cNvGrpSpPr/>
            <p:nvPr/>
          </p:nvGrpSpPr>
          <p:grpSpPr>
            <a:xfrm>
              <a:off x="2590800" y="2552700"/>
              <a:ext cx="399323" cy="387743"/>
              <a:chOff x="3914659" y="7317865"/>
              <a:chExt cx="399323" cy="387743"/>
            </a:xfrm>
          </p:grpSpPr>
          <p:pic>
            <p:nvPicPr>
              <p:cNvPr id="14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14659" y="7317865"/>
                <a:ext cx="399323" cy="387743"/>
              </a:xfrm>
              <a:prstGeom prst="rect">
                <a:avLst/>
              </a:prstGeom>
            </p:spPr>
          </p:pic>
        </p:grpSp>
        <p:grpSp>
          <p:nvGrpSpPr>
            <p:cNvPr id="15" name="그룹 1008"/>
            <p:cNvGrpSpPr/>
            <p:nvPr/>
          </p:nvGrpSpPr>
          <p:grpSpPr>
            <a:xfrm>
              <a:off x="2590800" y="4305300"/>
              <a:ext cx="399323" cy="387743"/>
              <a:chOff x="3914659" y="7470265"/>
              <a:chExt cx="399323" cy="387743"/>
            </a:xfrm>
          </p:grpSpPr>
          <p:pic>
            <p:nvPicPr>
              <p:cNvPr id="16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14659" y="7470265"/>
                <a:ext cx="399323" cy="387743"/>
              </a:xfrm>
              <a:prstGeom prst="rect">
                <a:avLst/>
              </a:prstGeom>
            </p:spPr>
          </p:pic>
        </p:grpSp>
        <p:grpSp>
          <p:nvGrpSpPr>
            <p:cNvPr id="17" name="그룹 1008"/>
            <p:cNvGrpSpPr/>
            <p:nvPr/>
          </p:nvGrpSpPr>
          <p:grpSpPr>
            <a:xfrm>
              <a:off x="2590800" y="6819900"/>
              <a:ext cx="399323" cy="387743"/>
              <a:chOff x="3914659" y="7470265"/>
              <a:chExt cx="399323" cy="387743"/>
            </a:xfrm>
          </p:grpSpPr>
          <p:pic>
            <p:nvPicPr>
              <p:cNvPr id="1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14659" y="7470265"/>
                <a:ext cx="399323" cy="387743"/>
              </a:xfrm>
              <a:prstGeom prst="rect">
                <a:avLst/>
              </a:prstGeom>
            </p:spPr>
          </p:pic>
        </p:grpSp>
      </p:grpSp>
      <p:pic>
        <p:nvPicPr>
          <p:cNvPr id="5122" name="Picture 2" descr="C:\Users\mrhi\Documents\카카오톡 받은 파일\KakaoTalk_20240417_160646698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1200" y="2705100"/>
            <a:ext cx="6400800" cy="6477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901901" y="1519086"/>
            <a:ext cx="7032686" cy="1328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901901" y="4149320"/>
            <a:ext cx="4508373" cy="4508373"/>
            <a:chOff x="2901901" y="4149320"/>
            <a:chExt cx="4508373" cy="45083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1901" y="4149320"/>
              <a:ext cx="4508373" cy="45083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0514" y="1549856"/>
            <a:ext cx="260454" cy="260454"/>
            <a:chOff x="7190514" y="1549856"/>
            <a:chExt cx="260454" cy="26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0514" y="1549856"/>
              <a:ext cx="260454" cy="26045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992284" y="3009900"/>
            <a:ext cx="851491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smtClean="0">
                <a:solidFill>
                  <a:srgbClr val="000000"/>
                </a:solidFill>
                <a:latin typeface="Pretendard SemiBold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52937" y="3089303"/>
            <a:ext cx="399323" cy="387743"/>
            <a:chOff x="10334082" y="2484441"/>
            <a:chExt cx="399323" cy="3877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4082" y="2484441"/>
              <a:ext cx="399323" cy="3877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2273" y="3640224"/>
            <a:ext cx="4237044" cy="36631"/>
            <a:chOff x="11073418" y="3035362"/>
            <a:chExt cx="4237044" cy="366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3418" y="3035362"/>
              <a:ext cx="4237044" cy="3663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5575884" y="3009905"/>
            <a:ext cx="779935" cy="754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01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0992284" y="4102995"/>
            <a:ext cx="851491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smtClean="0">
                <a:solidFill>
                  <a:srgbClr val="000000"/>
                </a:solidFill>
                <a:latin typeface="Pretendard SemiBold" pitchFamily="34" charset="0"/>
              </a:rPr>
              <a:t>프로젝트 팀 구성 및 역할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252937" y="4207154"/>
            <a:ext cx="399323" cy="387743"/>
            <a:chOff x="10334082" y="3602292"/>
            <a:chExt cx="399323" cy="3877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4082" y="3602292"/>
              <a:ext cx="399323" cy="3877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92273" y="4675695"/>
            <a:ext cx="4237044" cy="36631"/>
            <a:chOff x="11073418" y="4070833"/>
            <a:chExt cx="4237044" cy="366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3418" y="4070833"/>
              <a:ext cx="4237044" cy="3663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573219" y="4099088"/>
            <a:ext cx="734037" cy="754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0992284" y="5196072"/>
            <a:ext cx="851491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smtClean="0">
                <a:solidFill>
                  <a:srgbClr val="000000"/>
                </a:solidFill>
                <a:latin typeface="Pretendard SemiBold" pitchFamily="34" charset="0"/>
              </a:rPr>
              <a:t>프로젝트 수행 절차 및 방법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0252937" y="5249782"/>
            <a:ext cx="399323" cy="387743"/>
            <a:chOff x="10334082" y="4644920"/>
            <a:chExt cx="399323" cy="3877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4082" y="4644920"/>
              <a:ext cx="399323" cy="387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92273" y="5783031"/>
            <a:ext cx="4237044" cy="36631"/>
            <a:chOff x="11073418" y="5178169"/>
            <a:chExt cx="4237044" cy="366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3418" y="5178169"/>
              <a:ext cx="4237044" cy="3663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5565569" y="5134559"/>
            <a:ext cx="779935" cy="754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03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0992284" y="6241900"/>
            <a:ext cx="851491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smtClean="0">
                <a:solidFill>
                  <a:srgbClr val="000000"/>
                </a:solidFill>
                <a:latin typeface="Pretendard SemiBold" pitchFamily="34" charset="0"/>
              </a:rPr>
              <a:t>프로젝트 수행 결과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0992273" y="6853390"/>
            <a:ext cx="4237044" cy="36631"/>
            <a:chOff x="11073418" y="6248528"/>
            <a:chExt cx="4237044" cy="3663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3418" y="6248528"/>
              <a:ext cx="4237044" cy="366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52937" y="6349309"/>
            <a:ext cx="399323" cy="387743"/>
            <a:chOff x="10334082" y="5744447"/>
            <a:chExt cx="399323" cy="3877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4082" y="5744447"/>
              <a:ext cx="399323" cy="387743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5539855" y="6241899"/>
            <a:ext cx="779935" cy="754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04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0992273" y="7312255"/>
            <a:ext cx="851491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smtClean="0">
                <a:solidFill>
                  <a:srgbClr val="000000"/>
                </a:solidFill>
                <a:latin typeface="Pretendard SemiBold" pitchFamily="34" charset="0"/>
              </a:rPr>
              <a:t>자체 평가 의견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0252937" y="7365962"/>
            <a:ext cx="399323" cy="387743"/>
            <a:chOff x="10334082" y="6761100"/>
            <a:chExt cx="399323" cy="3877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4082" y="6761100"/>
              <a:ext cx="399323" cy="387743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5539855" y="7312256"/>
            <a:ext cx="779935" cy="754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05</a:t>
            </a:r>
            <a:endParaRPr lang="en-US" dirty="0"/>
          </a:p>
        </p:txBody>
      </p:sp>
      <p:grpSp>
        <p:nvGrpSpPr>
          <p:cNvPr id="54" name="그룹 1010"/>
          <p:cNvGrpSpPr/>
          <p:nvPr/>
        </p:nvGrpSpPr>
        <p:grpSpPr>
          <a:xfrm>
            <a:off x="11144673" y="7921531"/>
            <a:ext cx="4237044" cy="36631"/>
            <a:chOff x="11073418" y="6248528"/>
            <a:chExt cx="4237044" cy="36631"/>
          </a:xfrm>
        </p:grpSpPr>
        <p:pic>
          <p:nvPicPr>
            <p:cNvPr id="56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3418" y="6248528"/>
              <a:ext cx="4237044" cy="366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20955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시연 영상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별도첨부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12" name="멍멍닥터 앱 소개 영상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181600" y="2628900"/>
            <a:ext cx="9372600" cy="702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  <a:solidFill>
            <a:schemeClr val="accent6">
              <a:lumMod val="20000"/>
              <a:lumOff val="80000"/>
            </a:schemeClr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  <a:grpFill/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05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자체 평가 의견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-350598" y="897303"/>
            <a:ext cx="2239991" cy="465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 smtClean="0">
                <a:solidFill>
                  <a:srgbClr val="FDD935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430000" y="2283279"/>
            <a:ext cx="5867400" cy="34698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62"/>
          <p:cNvSpPr txBox="1"/>
          <p:nvPr/>
        </p:nvSpPr>
        <p:spPr>
          <a:xfrm>
            <a:off x="13020359" y="1943100"/>
            <a:ext cx="27584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kern="0" spc="500" smtClean="0">
                <a:latin typeface="S-Core Dream 6 Bold" pitchFamily="34" charset="0"/>
              </a:rPr>
              <a:t>아쉬웠던 부분</a:t>
            </a:r>
            <a:endParaRPr lang="en-US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1277600" y="6224587"/>
            <a:ext cx="6172200" cy="3643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62"/>
          <p:cNvSpPr txBox="1"/>
          <p:nvPr/>
        </p:nvSpPr>
        <p:spPr>
          <a:xfrm>
            <a:off x="12877800" y="5867399"/>
            <a:ext cx="33562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kern="0" spc="500" smtClean="0">
                <a:latin typeface="S-Core Dream 6 Bold" pitchFamily="34" charset="0"/>
              </a:rPr>
              <a:t>느낀점 경험한 성과</a:t>
            </a:r>
            <a:endParaRPr lang="en-US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200400" y="2207079"/>
            <a:ext cx="6019800" cy="34698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Object 62"/>
          <p:cNvSpPr txBox="1"/>
          <p:nvPr/>
        </p:nvSpPr>
        <p:spPr>
          <a:xfrm>
            <a:off x="4790759" y="1866900"/>
            <a:ext cx="27584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kern="0" spc="500" smtClean="0">
                <a:latin typeface="S-Core Dream 6 Bold" pitchFamily="34" charset="0"/>
              </a:rPr>
              <a:t>사전 기획 관점</a:t>
            </a:r>
            <a:endParaRPr lang="en-US" b="1" dirty="0"/>
          </a:p>
        </p:txBody>
      </p:sp>
      <p:grpSp>
        <p:nvGrpSpPr>
          <p:cNvPr id="5" name="그룹 1017"/>
          <p:cNvGrpSpPr/>
          <p:nvPr/>
        </p:nvGrpSpPr>
        <p:grpSpPr>
          <a:xfrm>
            <a:off x="4724400" y="2247900"/>
            <a:ext cx="2819400" cy="152400"/>
            <a:chOff x="13390878" y="4290958"/>
            <a:chExt cx="1092530" cy="114286"/>
          </a:xfrm>
        </p:grpSpPr>
        <p:pic>
          <p:nvPicPr>
            <p:cNvPr id="47" name="Object 6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90878" y="4290958"/>
              <a:ext cx="1092530" cy="114286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3124200" y="6148387"/>
            <a:ext cx="6172200" cy="3643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bject 62"/>
          <p:cNvSpPr txBox="1"/>
          <p:nvPr/>
        </p:nvSpPr>
        <p:spPr>
          <a:xfrm>
            <a:off x="4797175" y="5791199"/>
            <a:ext cx="2901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kern="0" spc="500" smtClean="0">
                <a:latin typeface="S-Core Dream 6 Bold" pitchFamily="34" charset="0"/>
              </a:rPr>
              <a:t>추후 개선할 점</a:t>
            </a:r>
            <a:endParaRPr lang="en-US" b="1" dirty="0"/>
          </a:p>
        </p:txBody>
      </p:sp>
      <p:grpSp>
        <p:nvGrpSpPr>
          <p:cNvPr id="7" name="그룹 1017"/>
          <p:cNvGrpSpPr/>
          <p:nvPr/>
        </p:nvGrpSpPr>
        <p:grpSpPr>
          <a:xfrm>
            <a:off x="4800600" y="6248399"/>
            <a:ext cx="2819400" cy="152400"/>
            <a:chOff x="13390878" y="4290958"/>
            <a:chExt cx="1092530" cy="114286"/>
          </a:xfrm>
        </p:grpSpPr>
        <p:pic>
          <p:nvPicPr>
            <p:cNvPr id="54" name="Object 6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90878" y="4290958"/>
              <a:ext cx="1092530" cy="114286"/>
            </a:xfrm>
            <a:prstGeom prst="rect">
              <a:avLst/>
            </a:prstGeom>
          </p:spPr>
        </p:pic>
      </p:grpSp>
      <p:grpSp>
        <p:nvGrpSpPr>
          <p:cNvPr id="8" name="그룹 1017"/>
          <p:cNvGrpSpPr/>
          <p:nvPr/>
        </p:nvGrpSpPr>
        <p:grpSpPr>
          <a:xfrm>
            <a:off x="13182600" y="6248399"/>
            <a:ext cx="2819400" cy="152400"/>
            <a:chOff x="13390878" y="4290958"/>
            <a:chExt cx="1092530" cy="114286"/>
          </a:xfrm>
        </p:grpSpPr>
        <p:pic>
          <p:nvPicPr>
            <p:cNvPr id="56" name="Object 6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90878" y="4290958"/>
              <a:ext cx="1092530" cy="114286"/>
            </a:xfrm>
            <a:prstGeom prst="rect">
              <a:avLst/>
            </a:prstGeom>
          </p:spPr>
        </p:pic>
      </p:grpSp>
      <p:grpSp>
        <p:nvGrpSpPr>
          <p:cNvPr id="9" name="그룹 1017"/>
          <p:cNvGrpSpPr/>
          <p:nvPr/>
        </p:nvGrpSpPr>
        <p:grpSpPr>
          <a:xfrm>
            <a:off x="12954000" y="2324100"/>
            <a:ext cx="2819400" cy="152400"/>
            <a:chOff x="13390878" y="4290958"/>
            <a:chExt cx="1092530" cy="114286"/>
          </a:xfrm>
        </p:grpSpPr>
        <p:pic>
          <p:nvPicPr>
            <p:cNvPr id="58" name="Object 6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90878" y="4290958"/>
              <a:ext cx="1092530" cy="11428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352800" y="2933700"/>
            <a:ext cx="5715000" cy="223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  <a:buFont typeface="Wingdings" pitchFamily="2" charset="2"/>
              <a:buChar char="ü"/>
            </a:pPr>
            <a:r>
              <a:rPr lang="ko-KR" altLang="en-US" sz="2400" dirty="0" smtClean="0"/>
              <a:t> 강아지 질병 종류 중 안구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피부에 한정적으로 모델 훈련한 점이 제한적이었음</a:t>
            </a:r>
            <a:r>
              <a:rPr lang="en-US" altLang="ko-KR" sz="2400" dirty="0" smtClean="0"/>
              <a:t>.</a:t>
            </a:r>
          </a:p>
          <a:p>
            <a:pPr>
              <a:lnSpc>
                <a:spcPts val="3360"/>
              </a:lnSpc>
              <a:buFont typeface="Wingdings" pitchFamily="2" charset="2"/>
              <a:buChar char="ü"/>
            </a:pPr>
            <a:r>
              <a:rPr lang="ko-KR" altLang="en-US" sz="2400" dirty="0" smtClean="0"/>
              <a:t> 기획한 화면구성을 기한 내에 끝냈음</a:t>
            </a:r>
            <a:r>
              <a:rPr lang="en-US" altLang="ko-KR" sz="2400" dirty="0" smtClean="0"/>
              <a:t>.</a:t>
            </a:r>
          </a:p>
          <a:p>
            <a:pPr>
              <a:lnSpc>
                <a:spcPts val="3360"/>
              </a:lnSpc>
            </a:pPr>
            <a:endParaRPr lang="ko-KR" alt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429000" y="6667500"/>
            <a:ext cx="563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2400" dirty="0" smtClean="0"/>
              <a:t>강아지 질병을 관리하는 측면에서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산책코스 추천 또는 기록 </a:t>
            </a:r>
            <a:r>
              <a:rPr lang="en-US" altLang="ko-KR" sz="2400" dirty="0" smtClean="0"/>
              <a:t>/  </a:t>
            </a:r>
            <a:r>
              <a:rPr lang="ko-KR" altLang="en-US" sz="2400" dirty="0" smtClean="0"/>
              <a:t>사료 적정량 추천 또는 기록 기능 추후 구현 예정</a:t>
            </a:r>
            <a:endParaRPr lang="en-US" altLang="ko-KR" sz="2400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sz="2400" dirty="0" smtClean="0"/>
              <a:t>POST/GET 2</a:t>
            </a:r>
            <a:r>
              <a:rPr lang="ko-KR" altLang="en-US" sz="2400" dirty="0" smtClean="0"/>
              <a:t>가지 방식을 </a:t>
            </a:r>
            <a:r>
              <a:rPr lang="en-US" altLang="ko-KR" sz="2400" dirty="0" smtClean="0"/>
              <a:t>PHP</a:t>
            </a:r>
            <a:r>
              <a:rPr lang="ko-KR" altLang="en-US" sz="2400" dirty="0" smtClean="0"/>
              <a:t>로 구현을 했는데 </a:t>
            </a:r>
            <a:r>
              <a:rPr lang="en-US" altLang="ko-KR" sz="2400" dirty="0" err="1" smtClean="0"/>
              <a:t>RESTful</a:t>
            </a:r>
            <a:r>
              <a:rPr lang="ko-KR" altLang="en-US" sz="2400" dirty="0" smtClean="0"/>
              <a:t>을 이용해서 서버구축을 효율적으로 하기</a:t>
            </a:r>
            <a:endParaRPr lang="ko-KR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1658600" y="2933700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서버 </a:t>
            </a:r>
            <a:r>
              <a:rPr lang="en-US" altLang="ko-KR" sz="2400" dirty="0" smtClean="0"/>
              <a:t>/ AI</a:t>
            </a:r>
            <a:r>
              <a:rPr lang="ko-KR" altLang="en-US" sz="2400" dirty="0" smtClean="0"/>
              <a:t>모델훈련작업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화면구현을 팀원 모두 다양하게 해보지 못한 부분</a:t>
            </a:r>
            <a:endParaRPr lang="en-US" altLang="ko-KR" sz="2400" dirty="0" smtClean="0"/>
          </a:p>
          <a:p>
            <a:pPr>
              <a:buFont typeface="Wingdings" pitchFamily="2" charset="2"/>
              <a:buChar char="ü"/>
            </a:pPr>
            <a:endParaRPr lang="en-US" altLang="ko-KR" sz="2400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프로젝트 기간이 짧아 여유가 없었고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다양한 기능을 추가하지 못한 부분</a:t>
            </a:r>
            <a:endParaRPr lang="ko-KR" alt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582400" y="6591300"/>
            <a:ext cx="5562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Figma</a:t>
            </a:r>
            <a:r>
              <a:rPr lang="ko-KR" altLang="en-US" sz="2400" dirty="0" smtClean="0"/>
              <a:t>활용으로 인해 </a:t>
            </a:r>
            <a:r>
              <a:rPr lang="en-US" altLang="ko-KR" sz="2400" dirty="0" smtClean="0"/>
              <a:t>Team</a:t>
            </a:r>
            <a:r>
              <a:rPr lang="ko-KR" altLang="en-US" sz="2400" dirty="0" smtClean="0"/>
              <a:t>작업 화면설계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구현의 편리성</a:t>
            </a:r>
            <a:endParaRPr lang="en-US" altLang="ko-KR" sz="2400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sz="2400" dirty="0" smtClean="0"/>
              <a:t> AI</a:t>
            </a:r>
            <a:r>
              <a:rPr lang="ko-KR" altLang="en-US" sz="2400" dirty="0" smtClean="0"/>
              <a:t>허브로 제공받은 데이터가  모델훈련 정확도가 낮아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재구성하여 훈련데이터를 수집하는 과정의 필요성을 느꼈음</a:t>
            </a:r>
            <a:endParaRPr lang="en-US" altLang="ko-KR" sz="2400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sz="2400" dirty="0" smtClean="0"/>
              <a:t>  </a:t>
            </a:r>
            <a:r>
              <a:rPr lang="ko-KR" altLang="en-US" sz="2400" dirty="0" smtClean="0"/>
              <a:t>훈련</a:t>
            </a:r>
            <a:r>
              <a:rPr lang="en-US" altLang="ko-KR" sz="2400" dirty="0" smtClean="0"/>
              <a:t>Epoch</a:t>
            </a:r>
            <a:r>
              <a:rPr lang="ko-KR" altLang="en-US" sz="2400" dirty="0" smtClean="0"/>
              <a:t>수를 높여 정확도가 높게 나왔을 때 결과가 좋았음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-5400000">
            <a:off x="-3161265" y="4798630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FDD935"/>
                </a:solidFill>
                <a:latin typeface="Gmarket Sans Bold" pitchFamily="34" charset="0"/>
                <a:cs typeface="Gmarket Sans Bold" pitchFamily="34" charset="0"/>
              </a:rPr>
              <a:t>SEE YOU AGAIN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417122" y="1964054"/>
            <a:ext cx="6659815" cy="6186763"/>
            <a:chOff x="5417122" y="1964054"/>
            <a:chExt cx="6659815" cy="6186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7122" y="1964054"/>
              <a:ext cx="6659815" cy="61867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3791" y="2092763"/>
            <a:ext cx="7186477" cy="5910487"/>
            <a:chOff x="5153791" y="2092763"/>
            <a:chExt cx="7186477" cy="59104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3791" y="2092763"/>
              <a:ext cx="7186477" cy="591048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045725" y="4779649"/>
            <a:ext cx="9402608" cy="1788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700" kern="0" spc="-100" dirty="0" smtClean="0">
                <a:solidFill>
                  <a:srgbClr val="F6F6F5"/>
                </a:solidFill>
                <a:latin typeface="Gmarket Sans Bold" pitchFamily="34" charset="0"/>
                <a:cs typeface="Gmarket Sans Bold" pitchFamily="34" charset="0"/>
              </a:rPr>
              <a:t>감사합니다.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571999" y="6015156"/>
            <a:ext cx="3427921" cy="3427921"/>
            <a:chOff x="12571999" y="6015156"/>
            <a:chExt cx="3427921" cy="3427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1999" y="6015156"/>
              <a:ext cx="3427921" cy="342792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409131" y="4113019"/>
            <a:ext cx="4675806" cy="7967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DD935"/>
                </a:solidFill>
                <a:latin typeface="Gmarket Sans Medium" pitchFamily="34" charset="0"/>
                <a:cs typeface="Gmarket Sans Medium" pitchFamily="34" charset="0"/>
              </a:rPr>
              <a:t>THANK YOU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697330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01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grpSp>
        <p:nvGrpSpPr>
          <p:cNvPr id="126" name="그룹 1005"/>
          <p:cNvGrpSpPr/>
          <p:nvPr/>
        </p:nvGrpSpPr>
        <p:grpSpPr>
          <a:xfrm>
            <a:off x="1828800" y="2104695"/>
            <a:ext cx="5080737" cy="7830210"/>
            <a:chOff x="990600" y="2705100"/>
            <a:chExt cx="5080737" cy="6600414"/>
          </a:xfrm>
        </p:grpSpPr>
        <p:pic>
          <p:nvPicPr>
            <p:cNvPr id="127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2705100"/>
              <a:ext cx="5080737" cy="6600414"/>
            </a:xfrm>
            <a:prstGeom prst="rect">
              <a:avLst/>
            </a:prstGeom>
          </p:spPr>
        </p:pic>
      </p:grpSp>
      <p:grpSp>
        <p:nvGrpSpPr>
          <p:cNvPr id="128" name="그룹 1006"/>
          <p:cNvGrpSpPr/>
          <p:nvPr/>
        </p:nvGrpSpPr>
        <p:grpSpPr>
          <a:xfrm>
            <a:off x="7440689" y="2037690"/>
            <a:ext cx="5080737" cy="7830210"/>
            <a:chOff x="6602489" y="2638095"/>
            <a:chExt cx="5080737" cy="6600414"/>
          </a:xfrm>
        </p:grpSpPr>
        <p:pic>
          <p:nvPicPr>
            <p:cNvPr id="129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2489" y="2638095"/>
              <a:ext cx="5080737" cy="6600414"/>
            </a:xfrm>
            <a:prstGeom prst="rect">
              <a:avLst/>
            </a:prstGeom>
          </p:spPr>
        </p:pic>
      </p:grpSp>
      <p:grpSp>
        <p:nvGrpSpPr>
          <p:cNvPr id="130" name="그룹 1007"/>
          <p:cNvGrpSpPr/>
          <p:nvPr/>
        </p:nvGrpSpPr>
        <p:grpSpPr>
          <a:xfrm>
            <a:off x="13046786" y="2037690"/>
            <a:ext cx="5080737" cy="7830210"/>
            <a:chOff x="12208586" y="2638095"/>
            <a:chExt cx="5080737" cy="6600414"/>
          </a:xfrm>
        </p:grpSpPr>
        <p:pic>
          <p:nvPicPr>
            <p:cNvPr id="131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8586" y="2638095"/>
              <a:ext cx="5080737" cy="6600414"/>
            </a:xfrm>
            <a:prstGeom prst="rect">
              <a:avLst/>
            </a:prstGeom>
          </p:spPr>
        </p:pic>
      </p:grpSp>
      <p:sp>
        <p:nvSpPr>
          <p:cNvPr id="132" name="Object 26"/>
          <p:cNvSpPr txBox="1"/>
          <p:nvPr/>
        </p:nvSpPr>
        <p:spPr>
          <a:xfrm>
            <a:off x="1965807" y="2247900"/>
            <a:ext cx="4818301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b="1" smtClean="0">
                <a:solidFill>
                  <a:srgbClr val="000000"/>
                </a:solidFill>
                <a:latin typeface="NanumSquareRoundOTF Bold" pitchFamily="34" charset="0"/>
              </a:rPr>
              <a:t>프로젝트 주제 및 선정 배경</a:t>
            </a:r>
            <a:r>
              <a:rPr lang="en-US" altLang="ko-KR" sz="2600" b="1" smtClean="0">
                <a:solidFill>
                  <a:srgbClr val="000000"/>
                </a:solidFill>
                <a:latin typeface="NanumSquareRoundOTF Bold" pitchFamily="34" charset="0"/>
              </a:rPr>
              <a:t>, </a:t>
            </a:r>
            <a:r>
              <a:rPr lang="ko-KR" altLang="en-US" sz="2600" b="1" smtClean="0">
                <a:solidFill>
                  <a:srgbClr val="000000"/>
                </a:solidFill>
                <a:latin typeface="NanumSquareRoundOTF Bold" pitchFamily="34" charset="0"/>
              </a:rPr>
              <a:t>기획의도</a:t>
            </a:r>
            <a:endParaRPr lang="en-US" b="1" dirty="0"/>
          </a:p>
        </p:txBody>
      </p:sp>
      <p:sp>
        <p:nvSpPr>
          <p:cNvPr id="133" name="Object 39"/>
          <p:cNvSpPr txBox="1"/>
          <p:nvPr/>
        </p:nvSpPr>
        <p:spPr>
          <a:xfrm>
            <a:off x="7571902" y="2247904"/>
            <a:ext cx="481830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b="1" smtClean="0">
                <a:solidFill>
                  <a:srgbClr val="000000"/>
                </a:solidFill>
                <a:latin typeface="NanumSquareRoundOTF Bold" pitchFamily="34" charset="0"/>
              </a:rPr>
              <a:t>프로젝트 내용</a:t>
            </a:r>
            <a:endParaRPr lang="en-US" b="1" dirty="0"/>
          </a:p>
        </p:txBody>
      </p:sp>
      <p:sp>
        <p:nvSpPr>
          <p:cNvPr id="134" name="Object 52"/>
          <p:cNvSpPr txBox="1"/>
          <p:nvPr/>
        </p:nvSpPr>
        <p:spPr>
          <a:xfrm>
            <a:off x="13178007" y="2247904"/>
            <a:ext cx="481830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b="1" smtClean="0">
                <a:solidFill>
                  <a:srgbClr val="000000"/>
                </a:solidFill>
                <a:latin typeface="NanumSquareRoundOTF Bold" pitchFamily="34" charset="0"/>
              </a:rPr>
              <a:t>활용 장비 및 재료</a:t>
            </a:r>
            <a:endParaRPr lang="en-US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2133600" y="3390900"/>
            <a:ext cx="4419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b="1" smtClean="0"/>
              <a:t>선정배경 </a:t>
            </a:r>
            <a:endParaRPr lang="en-US" altLang="ko-KR" sz="2400" b="1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반려동물 양육 가구수 증가에 따른 동물질병 관리에 대한 수요 증가</a:t>
            </a:r>
            <a:r>
              <a:rPr lang="en-US" altLang="ko-KR" smtClean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강아지 질병에 관한 애플리케이션의 부족</a:t>
            </a:r>
            <a:r>
              <a:rPr lang="en-US" altLang="ko-KR" smtClean="0"/>
              <a:t>(</a:t>
            </a:r>
            <a:r>
              <a:rPr lang="ko-KR" altLang="en-US" smtClean="0"/>
              <a:t>기존의 </a:t>
            </a:r>
            <a:r>
              <a:rPr lang="en-US" altLang="ko-KR" smtClean="0"/>
              <a:t>AI </a:t>
            </a:r>
            <a:r>
              <a:rPr lang="ko-KR" altLang="en-US" smtClean="0"/>
              <a:t>머신 러닝을 활용한 애플리케이션이 있지만 검사과정의 복잡함</a:t>
            </a:r>
            <a:r>
              <a:rPr lang="en-US" altLang="ko-KR" smtClean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b="1" smtClean="0"/>
              <a:t>기획의도 </a:t>
            </a:r>
            <a:endParaRPr lang="en-US" altLang="ko-KR" sz="2400" b="1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AI </a:t>
            </a:r>
            <a:r>
              <a:rPr lang="ko-KR" altLang="en-US" smtClean="0"/>
              <a:t>머신 러닝을 통해 강아지 질병을 조기발견하고 증상 및 예방법을 안내</a:t>
            </a:r>
            <a:r>
              <a:rPr lang="en-US" altLang="ko-KR" smtClean="0"/>
              <a:t>. </a:t>
            </a:r>
            <a:r>
              <a:rPr lang="ko-KR" altLang="en-US" smtClean="0"/>
              <a:t>이로 인해 동물병원 의료비용 절감과 강아지 질병에 대한 인식을</a:t>
            </a:r>
            <a:r>
              <a:rPr lang="en-US" altLang="ko-KR" smtClean="0"/>
              <a:t> </a:t>
            </a:r>
            <a:r>
              <a:rPr lang="ko-KR" altLang="en-US" smtClean="0"/>
              <a:t>촉진하고자함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13458133" y="3009900"/>
            <a:ext cx="3229667" cy="6129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Windows 10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Android Studio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Visual Studio Code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File Zilla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php,kotlin,xml</a:t>
            </a:r>
            <a:endParaRPr lang="ko-KR" altLang="en-US" sz="2400" b="1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KakaoAPI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NaverAPI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Python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TensorFlow Lite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Android Library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smtClean="0"/>
              <a:t>Amazon Web Services</a:t>
            </a:r>
            <a:endParaRPr lang="ko-KR" altLang="en-US" sz="2400" b="1"/>
          </a:p>
        </p:txBody>
      </p:sp>
      <p:sp>
        <p:nvSpPr>
          <p:cNvPr id="137" name="TextBox 136"/>
          <p:cNvSpPr txBox="1"/>
          <p:nvPr/>
        </p:nvSpPr>
        <p:spPr>
          <a:xfrm>
            <a:off x="7620000" y="2705100"/>
            <a:ext cx="4648200" cy="715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b="1" smtClean="0"/>
              <a:t>구현내용</a:t>
            </a:r>
            <a:r>
              <a:rPr lang="en-US" altLang="ko-KR" sz="2400" b="1" smtClean="0"/>
              <a:t>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b="1" i="1" smtClean="0"/>
              <a:t>AI </a:t>
            </a:r>
            <a:r>
              <a:rPr lang="ko-KR" altLang="en-US" b="1" i="1" smtClean="0"/>
              <a:t>머신 러닝 검사</a:t>
            </a:r>
            <a:r>
              <a:rPr lang="ko-KR" altLang="en-US" i="1" smtClean="0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안구질환 </a:t>
            </a:r>
            <a:r>
              <a:rPr lang="en-US" altLang="ko-KR" smtClean="0"/>
              <a:t>/ </a:t>
            </a:r>
            <a:r>
              <a:rPr lang="ko-KR" altLang="en-US" smtClean="0"/>
              <a:t>피부질환</a:t>
            </a:r>
            <a:endParaRPr lang="en-US" altLang="ko-KR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b="1" i="1" smtClean="0"/>
              <a:t>관리수첩</a:t>
            </a:r>
            <a:r>
              <a:rPr lang="ko-KR" altLang="en-US" smtClean="0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병원 진료 기록 및 관리 및</a:t>
            </a:r>
            <a:r>
              <a:rPr lang="en-US" altLang="ko-KR" smtClean="0"/>
              <a:t> AI </a:t>
            </a:r>
            <a:r>
              <a:rPr lang="ko-KR" altLang="en-US" smtClean="0"/>
              <a:t>검사 기록 관리</a:t>
            </a:r>
            <a:endParaRPr lang="en-US" altLang="ko-KR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b="1" i="1" smtClean="0"/>
              <a:t>건강백서</a:t>
            </a:r>
            <a:r>
              <a:rPr lang="ko-KR" altLang="en-US" smtClean="0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안구</a:t>
            </a:r>
            <a:r>
              <a:rPr lang="en-US" altLang="ko-KR" smtClean="0"/>
              <a:t>, </a:t>
            </a:r>
            <a:r>
              <a:rPr lang="ko-KR" altLang="en-US" smtClean="0"/>
              <a:t>피부병에 관한 정보 </a:t>
            </a:r>
            <a:endParaRPr lang="en-US" altLang="ko-KR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b="1" i="1" smtClean="0"/>
              <a:t>예방접종 관리 </a:t>
            </a:r>
            <a:r>
              <a:rPr lang="en-US" altLang="ko-KR" smtClean="0"/>
              <a:t>: </a:t>
            </a:r>
            <a:r>
              <a:rPr lang="ko-KR" altLang="en-US" smtClean="0"/>
              <a:t>종합백신 외 접종 기록 및 관리</a:t>
            </a:r>
            <a:endParaRPr lang="en-US" altLang="ko-KR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b="1" i="1" smtClean="0"/>
              <a:t>지도</a:t>
            </a:r>
            <a:r>
              <a:rPr lang="ko-KR" altLang="en-US" smtClean="0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동물병원 </a:t>
            </a:r>
            <a:r>
              <a:rPr lang="en-US" altLang="ko-KR" smtClean="0"/>
              <a:t>&amp; 24</a:t>
            </a:r>
            <a:r>
              <a:rPr lang="ko-KR" altLang="en-US" smtClean="0"/>
              <a:t>시 동물병원</a:t>
            </a:r>
            <a:endParaRPr lang="en-US" altLang="ko-KR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b="1" i="1" smtClean="0"/>
              <a:t>소통</a:t>
            </a:r>
            <a:r>
              <a:rPr lang="ko-KR" altLang="en-US" smtClean="0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사용자들의 피드 </a:t>
            </a:r>
            <a:r>
              <a:rPr lang="en-US" altLang="ko-KR" smtClean="0"/>
              <a:t>&amp; Q&amp;A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b="1" smtClean="0"/>
              <a:t>컨셉</a:t>
            </a:r>
            <a:r>
              <a:rPr lang="en-US" altLang="ko-KR" sz="2000" b="1" smtClean="0"/>
              <a:t> 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mtClean="0"/>
              <a:t>	 ‘</a:t>
            </a:r>
            <a:r>
              <a:rPr lang="ko-KR" altLang="en-US" smtClean="0"/>
              <a:t>반려견은 사랑하는 가족이다</a:t>
            </a:r>
            <a:r>
              <a:rPr lang="en-US" altLang="ko-KR" smtClean="0"/>
              <a:t>’</a:t>
            </a:r>
            <a:r>
              <a:rPr lang="ko-KR" altLang="en-US" smtClean="0"/>
              <a:t>는 컨셉으로 앱의 전체 컬러를 주황</a:t>
            </a:r>
            <a:r>
              <a:rPr lang="en-US" altLang="ko-KR" smtClean="0"/>
              <a:t>/</a:t>
            </a:r>
            <a:r>
              <a:rPr lang="ko-KR" altLang="en-US" smtClean="0"/>
              <a:t>노랑으로 설정 </a:t>
            </a:r>
            <a:endParaRPr lang="en-US" altLang="ko-KR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b="1" smtClean="0"/>
              <a:t>훈련내용과의 연관성 </a:t>
            </a:r>
            <a:endParaRPr lang="en-US" altLang="ko-KR" sz="2400" b="1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mtClean="0"/>
              <a:t>	TensorFlow - Image Classification / Retrofit / API / Android Studio </a:t>
            </a:r>
            <a:r>
              <a:rPr lang="ko-KR" altLang="en-US" smtClean="0"/>
              <a:t>활용</a:t>
            </a:r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697330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01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grpSp>
        <p:nvGrpSpPr>
          <p:cNvPr id="5" name="그룹 1005"/>
          <p:cNvGrpSpPr/>
          <p:nvPr/>
        </p:nvGrpSpPr>
        <p:grpSpPr>
          <a:xfrm>
            <a:off x="2844063" y="2095500"/>
            <a:ext cx="6604737" cy="7830210"/>
            <a:chOff x="990600" y="2705100"/>
            <a:chExt cx="5080737" cy="6600414"/>
          </a:xfrm>
        </p:grpSpPr>
        <p:pic>
          <p:nvPicPr>
            <p:cNvPr id="127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2705100"/>
              <a:ext cx="5080737" cy="6600414"/>
            </a:xfrm>
            <a:prstGeom prst="rect">
              <a:avLst/>
            </a:prstGeom>
          </p:spPr>
        </p:pic>
      </p:grpSp>
      <p:grpSp>
        <p:nvGrpSpPr>
          <p:cNvPr id="7" name="그룹 1006"/>
          <p:cNvGrpSpPr/>
          <p:nvPr/>
        </p:nvGrpSpPr>
        <p:grpSpPr>
          <a:xfrm>
            <a:off x="10235463" y="2095500"/>
            <a:ext cx="6604737" cy="7830210"/>
            <a:chOff x="6602489" y="2638095"/>
            <a:chExt cx="5080737" cy="6600414"/>
          </a:xfrm>
        </p:grpSpPr>
        <p:pic>
          <p:nvPicPr>
            <p:cNvPr id="129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2489" y="2638095"/>
              <a:ext cx="5080737" cy="6600414"/>
            </a:xfrm>
            <a:prstGeom prst="rect">
              <a:avLst/>
            </a:prstGeom>
          </p:spPr>
        </p:pic>
      </p:grpSp>
      <p:sp>
        <p:nvSpPr>
          <p:cNvPr id="132" name="Object 26"/>
          <p:cNvSpPr txBox="1"/>
          <p:nvPr/>
        </p:nvSpPr>
        <p:spPr>
          <a:xfrm>
            <a:off x="3642244" y="2247900"/>
            <a:ext cx="481830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b="1" smtClean="0">
                <a:solidFill>
                  <a:srgbClr val="000000"/>
                </a:solidFill>
                <a:latin typeface="NanumSquareRoundOTF Bold" pitchFamily="34" charset="0"/>
              </a:rPr>
              <a:t>프로젝트 구조</a:t>
            </a:r>
            <a:endParaRPr lang="en-US" b="1" dirty="0"/>
          </a:p>
        </p:txBody>
      </p:sp>
      <p:sp>
        <p:nvSpPr>
          <p:cNvPr id="133" name="Object 39"/>
          <p:cNvSpPr txBox="1"/>
          <p:nvPr/>
        </p:nvSpPr>
        <p:spPr>
          <a:xfrm>
            <a:off x="11027850" y="2314909"/>
            <a:ext cx="481830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b="1" smtClean="0">
                <a:solidFill>
                  <a:srgbClr val="000000"/>
                </a:solidFill>
                <a:latin typeface="NanumSquareRoundOTF Bold" pitchFamily="34" charset="0"/>
              </a:rPr>
              <a:t>활용방안 및 기대 효과</a:t>
            </a:r>
            <a:endParaRPr lang="en-US" b="1" dirty="0"/>
          </a:p>
        </p:txBody>
      </p:sp>
      <p:pic>
        <p:nvPicPr>
          <p:cNvPr id="6146" name="Picture 2" descr="C:\Users\mrhi\Documents\카카오톡 받은 파일\KakaoTalk_20240417_15303802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00400" y="2857500"/>
            <a:ext cx="5943600" cy="63246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10439400" y="2934236"/>
            <a:ext cx="6172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mtClean="0"/>
              <a:t>◆ </a:t>
            </a:r>
            <a:r>
              <a:rPr lang="ko-KR" altLang="en-US" smtClean="0"/>
              <a:t>사용자의 반려동물 건강 관리 향상</a:t>
            </a:r>
            <a:r>
              <a:rPr lang="en-US" altLang="ko-KR" smtClean="0"/>
              <a:t>:  </a:t>
            </a:r>
            <a:r>
              <a:rPr lang="ko-KR" altLang="en-US" smtClean="0"/>
              <a:t>어플리케이션을 통해 사용자들은 반려동물의 건강을 보다 적극적으로 관리할 수 있습니다</a:t>
            </a:r>
            <a:r>
              <a:rPr lang="en-US" altLang="ko-KR" smtClean="0"/>
              <a:t>. </a:t>
            </a:r>
            <a:r>
              <a:rPr lang="ko-KR" altLang="en-US" smtClean="0"/>
              <a:t>질병을 조기에 발견하고 적절한 치료를 받음으로써 반려동물의 건강 상태를 개선할 수 있습니다</a:t>
            </a:r>
            <a:r>
              <a:rPr lang="en-US" altLang="ko-KR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mtClean="0"/>
              <a:t>◆ </a:t>
            </a:r>
            <a:r>
              <a:rPr lang="ko-KR" altLang="en-US" smtClean="0"/>
              <a:t>의료 비용 및 시간 절약</a:t>
            </a:r>
            <a:r>
              <a:rPr lang="en-US" altLang="ko-KR" smtClean="0"/>
              <a:t>:  </a:t>
            </a:r>
            <a:r>
              <a:rPr lang="ko-KR" altLang="en-US" smtClean="0"/>
              <a:t>질병을 조기에 발견하여 적절한 치료를 받음으로써 의료 비용을 절약할 수 있습니다</a:t>
            </a:r>
            <a:r>
              <a:rPr lang="en-US" altLang="ko-KR" smtClean="0"/>
              <a:t>. </a:t>
            </a:r>
            <a:r>
              <a:rPr lang="ko-KR" altLang="en-US" smtClean="0"/>
              <a:t>또한</a:t>
            </a:r>
            <a:r>
              <a:rPr lang="en-US" altLang="ko-KR" smtClean="0"/>
              <a:t>, </a:t>
            </a:r>
            <a:r>
              <a:rPr lang="ko-KR" altLang="en-US" smtClean="0"/>
              <a:t>병원 방문에 따른 시간과 노력을 절약할 수 있어 사용자들의 편의성을 높일 수 있습니다</a:t>
            </a:r>
            <a:r>
              <a:rPr lang="en-US" altLang="ko-KR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mtClean="0"/>
              <a:t>◆ </a:t>
            </a:r>
            <a:r>
              <a:rPr lang="ko-KR" altLang="en-US" smtClean="0"/>
              <a:t>정보 제공을 통한 사용자 교육</a:t>
            </a:r>
            <a:r>
              <a:rPr lang="en-US" altLang="ko-KR" smtClean="0"/>
              <a:t>:  </a:t>
            </a:r>
            <a:r>
              <a:rPr lang="ko-KR" altLang="en-US" smtClean="0"/>
              <a:t>어플리케이션은 사용자들에게 질병에 대한 정보와 치료 방법을 제공하여</a:t>
            </a:r>
            <a:r>
              <a:rPr lang="en-US" altLang="ko-KR" smtClean="0"/>
              <a:t>, </a:t>
            </a:r>
            <a:r>
              <a:rPr lang="ko-KR" altLang="en-US" smtClean="0"/>
              <a:t>사용자들이 질병에 대한 이해를 높이고 적절한 대응을 할 수 있도록 돕습니다</a:t>
            </a:r>
            <a:r>
              <a:rPr lang="en-US" altLang="ko-KR" smtClean="0"/>
              <a:t>. </a:t>
            </a:r>
            <a:r>
              <a:rPr lang="ko-KR" altLang="en-US" smtClean="0"/>
              <a:t>이를 통해 사용자들의 반려동물에 대한 교육 수준이 향상됩니다</a:t>
            </a:r>
            <a:r>
              <a:rPr lang="en-US" altLang="ko-KR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b="1" smtClean="0"/>
              <a:t>비즈니스 실무 활용성 제시</a:t>
            </a:r>
            <a:endParaRPr lang="ko-KR" altLang="en-US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mtClean="0"/>
              <a:t> 이 어플리케이션은 반려동물 관련 업체 및 서비스 제공 업체에게도 활용될 수 있습니다</a:t>
            </a:r>
            <a:r>
              <a:rPr lang="en-US" altLang="ko-KR" smtClean="0"/>
              <a:t>. </a:t>
            </a:r>
            <a:r>
              <a:rPr lang="ko-KR" altLang="en-US" smtClean="0"/>
              <a:t>예를 들어</a:t>
            </a:r>
            <a:r>
              <a:rPr lang="en-US" altLang="ko-KR" smtClean="0"/>
              <a:t>, </a:t>
            </a:r>
            <a:r>
              <a:rPr lang="ko-KR" altLang="en-US" smtClean="0"/>
              <a:t>동물 병원이나 약국에서는 이 어플리케이션을 통해 사용자들에게 서비스 제공을 확대할 수 있으며</a:t>
            </a:r>
            <a:r>
              <a:rPr lang="en-US" altLang="ko-KR" smtClean="0"/>
              <a:t>, </a:t>
            </a:r>
            <a:r>
              <a:rPr lang="ko-KR" altLang="en-US" smtClean="0"/>
              <a:t>반려동물 관련 상품을 판매하는 업체들은 광고 및 마케팅을 통해 사용자들에게 노출될 수 있습니다</a:t>
            </a:r>
            <a:r>
              <a:rPr lang="en-US" altLang="ko-KR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02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팀 구성 및 역할</a:t>
            </a:r>
            <a:endParaRPr lang="en-US" dirty="0"/>
          </a:p>
        </p:txBody>
      </p:sp>
      <p:grpSp>
        <p:nvGrpSpPr>
          <p:cNvPr id="10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3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1981200" y="2324100"/>
          <a:ext cx="15849600" cy="708659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90800"/>
                <a:gridCol w="2438400"/>
                <a:gridCol w="10820400"/>
              </a:tblGrid>
              <a:tr h="101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smtClean="0">
                          <a:latin typeface="+mn-lt"/>
                        </a:rPr>
                        <a:t>훈련생</a:t>
                      </a:r>
                      <a:endParaRPr lang="ko-KR" altLang="en-US" sz="32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smtClean="0">
                          <a:latin typeface="+mn-lt"/>
                        </a:rPr>
                        <a:t>역할</a:t>
                      </a:r>
                      <a:endParaRPr lang="ko-KR" altLang="en-US" sz="32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smtClean="0">
                          <a:latin typeface="+mn-lt"/>
                        </a:rPr>
                        <a:t>담당업무</a:t>
                      </a:r>
                      <a:endParaRPr lang="ko-KR" altLang="en-US" sz="3200" b="1">
                        <a:latin typeface="+mn-lt"/>
                      </a:endParaRPr>
                    </a:p>
                  </a:txBody>
                  <a:tcPr anchor="ctr"/>
                </a:tc>
              </a:tr>
              <a:tr h="101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현소라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팀장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smtClean="0">
                          <a:latin typeface="+mn-lt"/>
                        </a:rPr>
                        <a:t>AI</a:t>
                      </a:r>
                      <a:r>
                        <a:rPr lang="en-US" altLang="ko-KR" sz="2400" baseline="0" smtClean="0">
                          <a:latin typeface="+mn-lt"/>
                        </a:rPr>
                        <a:t> </a:t>
                      </a:r>
                      <a:r>
                        <a:rPr lang="ko-KR" altLang="en-US" sz="2400" baseline="0" smtClean="0">
                          <a:latin typeface="+mn-lt"/>
                        </a:rPr>
                        <a:t>데이터 수집 </a:t>
                      </a:r>
                      <a:r>
                        <a:rPr lang="en-US" altLang="ko-KR" sz="2400" baseline="0" smtClean="0">
                          <a:latin typeface="+mn-lt"/>
                        </a:rPr>
                        <a:t>/ </a:t>
                      </a:r>
                      <a:r>
                        <a:rPr lang="ko-KR" altLang="en-US" sz="2400" baseline="0" smtClean="0">
                          <a:latin typeface="+mn-lt"/>
                        </a:rPr>
                        <a:t>마이페이지</a:t>
                      </a:r>
                      <a:r>
                        <a:rPr lang="en-US" altLang="ko-KR" sz="2400" baseline="0" smtClean="0">
                          <a:latin typeface="+mn-lt"/>
                        </a:rPr>
                        <a:t>, </a:t>
                      </a:r>
                      <a:r>
                        <a:rPr lang="ko-KR" altLang="en-US" sz="2400" baseline="0" smtClean="0">
                          <a:latin typeface="+mn-lt"/>
                        </a:rPr>
                        <a:t>로그인</a:t>
                      </a:r>
                      <a:r>
                        <a:rPr lang="en-US" altLang="ko-KR" sz="2400" baseline="0" smtClean="0">
                          <a:latin typeface="+mn-lt"/>
                        </a:rPr>
                        <a:t>, </a:t>
                      </a:r>
                      <a:r>
                        <a:rPr lang="ko-KR" altLang="en-US" sz="2400" baseline="0" smtClean="0">
                          <a:latin typeface="+mn-lt"/>
                        </a:rPr>
                        <a:t>케어</a:t>
                      </a:r>
                      <a:r>
                        <a:rPr lang="en-US" altLang="ko-KR" sz="2400" baseline="0" smtClean="0">
                          <a:latin typeface="+mn-lt"/>
                        </a:rPr>
                        <a:t>, AI </a:t>
                      </a:r>
                      <a:r>
                        <a:rPr lang="ko-KR" altLang="en-US" sz="2400" baseline="0" smtClean="0">
                          <a:latin typeface="+mn-lt"/>
                        </a:rPr>
                        <a:t>검사화면 설계및 구현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</a:tr>
              <a:tr h="101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이은수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팀원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smtClean="0">
                          <a:latin typeface="+mn-lt"/>
                        </a:rPr>
                        <a:t>DB, </a:t>
                      </a:r>
                      <a:r>
                        <a:rPr lang="ko-KR" altLang="en-US" sz="2400" smtClean="0">
                          <a:latin typeface="+mn-lt"/>
                        </a:rPr>
                        <a:t>서버 설계 및 구축 관리 </a:t>
                      </a:r>
                      <a:r>
                        <a:rPr lang="en-US" altLang="ko-KR" sz="2400" smtClean="0">
                          <a:latin typeface="+mn-lt"/>
                        </a:rPr>
                        <a:t>/ AI</a:t>
                      </a:r>
                      <a:r>
                        <a:rPr lang="ko-KR" altLang="en-US" sz="2400" smtClean="0">
                          <a:latin typeface="+mn-lt"/>
                        </a:rPr>
                        <a:t>모델링</a:t>
                      </a:r>
                      <a:r>
                        <a:rPr lang="en-US" altLang="ko-KR" sz="2400" smtClean="0">
                          <a:latin typeface="+mn-lt"/>
                        </a:rPr>
                        <a:t>, </a:t>
                      </a:r>
                      <a:r>
                        <a:rPr lang="ko-KR" altLang="en-US" sz="2400" smtClean="0">
                          <a:latin typeface="+mn-lt"/>
                        </a:rPr>
                        <a:t>데이터 수집</a:t>
                      </a:r>
                      <a:r>
                        <a:rPr lang="en-US" altLang="ko-KR" sz="2400" smtClean="0">
                          <a:latin typeface="+mn-lt"/>
                        </a:rPr>
                        <a:t>/</a:t>
                      </a:r>
                      <a:r>
                        <a:rPr lang="en-US" altLang="ko-KR" sz="2400" baseline="0" smtClean="0">
                          <a:latin typeface="+mn-lt"/>
                        </a:rPr>
                        <a:t> </a:t>
                      </a:r>
                      <a:r>
                        <a:rPr lang="ko-KR" altLang="en-US" sz="2400" smtClean="0">
                          <a:latin typeface="+mn-lt"/>
                        </a:rPr>
                        <a:t>레트로핏 설계</a:t>
                      </a:r>
                      <a:endParaRPr lang="en-US" altLang="ko-KR" sz="2400" smtClean="0"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2400" smtClean="0">
                          <a:latin typeface="+mn-lt"/>
                        </a:rPr>
                        <a:t>커뮤니티 화면 설계 및 구현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</a:tr>
              <a:tr h="101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배유리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팀원</a:t>
                      </a:r>
                      <a:endParaRPr lang="en-US" altLang="ko-KR" sz="240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smtClean="0">
                          <a:latin typeface="+mn-lt"/>
                        </a:rPr>
                        <a:t>AI</a:t>
                      </a:r>
                      <a:r>
                        <a:rPr lang="en-US" altLang="ko-KR" sz="2400" baseline="0" smtClean="0">
                          <a:latin typeface="+mn-lt"/>
                        </a:rPr>
                        <a:t> </a:t>
                      </a:r>
                      <a:r>
                        <a:rPr lang="ko-KR" altLang="en-US" sz="2400" baseline="0" smtClean="0">
                          <a:latin typeface="+mn-lt"/>
                        </a:rPr>
                        <a:t>데이터 수집 </a:t>
                      </a:r>
                      <a:r>
                        <a:rPr lang="en-US" altLang="ko-KR" sz="2400" baseline="0" smtClean="0">
                          <a:latin typeface="+mn-lt"/>
                        </a:rPr>
                        <a:t>/ </a:t>
                      </a:r>
                      <a:r>
                        <a:rPr lang="ko-KR" altLang="en-US" sz="2400" baseline="0" smtClean="0">
                          <a:latin typeface="+mn-lt"/>
                        </a:rPr>
                        <a:t>지도</a:t>
                      </a:r>
                      <a:r>
                        <a:rPr lang="en-US" altLang="ko-KR" sz="2400" baseline="0" smtClean="0">
                          <a:latin typeface="+mn-lt"/>
                        </a:rPr>
                        <a:t>, </a:t>
                      </a:r>
                      <a:r>
                        <a:rPr lang="ko-KR" altLang="en-US" sz="2400" baseline="0" smtClean="0">
                          <a:latin typeface="+mn-lt"/>
                        </a:rPr>
                        <a:t>건강백서</a:t>
                      </a:r>
                      <a:r>
                        <a:rPr lang="en-US" altLang="ko-KR" sz="2400" baseline="0" smtClean="0">
                          <a:latin typeface="+mn-lt"/>
                        </a:rPr>
                        <a:t>, </a:t>
                      </a:r>
                      <a:r>
                        <a:rPr lang="ko-KR" altLang="en-US" sz="2400" baseline="0" smtClean="0">
                          <a:latin typeface="+mn-lt"/>
                        </a:rPr>
                        <a:t>관리 수첩 화면 구현</a:t>
                      </a:r>
                      <a:r>
                        <a:rPr lang="en-US" altLang="ko-KR" sz="2400" baseline="0" smtClean="0">
                          <a:latin typeface="+mn-lt"/>
                        </a:rPr>
                        <a:t>/ </a:t>
                      </a:r>
                      <a:r>
                        <a:rPr lang="ko-KR" altLang="en-US" sz="2400" baseline="0" smtClean="0">
                          <a:latin typeface="+mn-lt"/>
                        </a:rPr>
                        <a:t>건강백서 데이터 수집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</a:tr>
              <a:tr h="101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강대한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팀원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smtClean="0">
                          <a:latin typeface="+mn-lt"/>
                        </a:rPr>
                        <a:t>AI</a:t>
                      </a:r>
                      <a:r>
                        <a:rPr lang="en-US" altLang="ko-KR" sz="2400" baseline="0" smtClean="0">
                          <a:latin typeface="+mn-lt"/>
                        </a:rPr>
                        <a:t> </a:t>
                      </a:r>
                      <a:r>
                        <a:rPr lang="ko-KR" altLang="en-US" sz="2400" baseline="0" smtClean="0">
                          <a:latin typeface="+mn-lt"/>
                        </a:rPr>
                        <a:t>데이터 수집 </a:t>
                      </a:r>
                      <a:r>
                        <a:rPr lang="en-US" altLang="ko-KR" sz="2400" baseline="0" smtClean="0">
                          <a:latin typeface="+mn-lt"/>
                        </a:rPr>
                        <a:t>/ </a:t>
                      </a:r>
                      <a:r>
                        <a:rPr lang="ko-KR" altLang="en-US" sz="2400" baseline="0" smtClean="0">
                          <a:latin typeface="+mn-lt"/>
                        </a:rPr>
                        <a:t>접종관리 화면 설계 및 구현 </a:t>
                      </a:r>
                      <a:r>
                        <a:rPr lang="en-US" altLang="ko-KR" sz="2400" baseline="0" smtClean="0">
                          <a:latin typeface="+mn-lt"/>
                        </a:rPr>
                        <a:t>/ </a:t>
                      </a:r>
                      <a:r>
                        <a:rPr lang="ko-KR" altLang="en-US" sz="2400" baseline="0" smtClean="0">
                          <a:latin typeface="+mn-lt"/>
                        </a:rPr>
                        <a:t>건강백서 데이터 수집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</a:tr>
              <a:tr h="101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이슬비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팀원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smtClean="0">
                          <a:latin typeface="+mn-lt"/>
                        </a:rPr>
                        <a:t>AI</a:t>
                      </a:r>
                      <a:r>
                        <a:rPr lang="en-US" altLang="ko-KR" sz="2400" baseline="0" smtClean="0">
                          <a:latin typeface="+mn-lt"/>
                        </a:rPr>
                        <a:t> </a:t>
                      </a:r>
                      <a:r>
                        <a:rPr lang="ko-KR" altLang="en-US" sz="2400" baseline="0" smtClean="0">
                          <a:latin typeface="+mn-lt"/>
                        </a:rPr>
                        <a:t>데이터 수집 </a:t>
                      </a:r>
                      <a:r>
                        <a:rPr lang="en-US" altLang="ko-KR" sz="2400" baseline="0" smtClean="0">
                          <a:latin typeface="+mn-lt"/>
                        </a:rPr>
                        <a:t>/ </a:t>
                      </a:r>
                      <a:r>
                        <a:rPr lang="ko-KR" altLang="en-US" sz="2400" baseline="0" smtClean="0">
                          <a:latin typeface="+mn-lt"/>
                        </a:rPr>
                        <a:t>커뮤니티</a:t>
                      </a:r>
                      <a:r>
                        <a:rPr lang="en-US" altLang="ko-KR" sz="2400" baseline="0" smtClean="0">
                          <a:latin typeface="+mn-lt"/>
                        </a:rPr>
                        <a:t>, Q&amp;A, </a:t>
                      </a:r>
                      <a:r>
                        <a:rPr lang="ko-KR" altLang="en-US" sz="2400" baseline="0" smtClean="0">
                          <a:latin typeface="+mn-lt"/>
                        </a:rPr>
                        <a:t>댓글 화면 설계 및 구현 </a:t>
                      </a:r>
                      <a:r>
                        <a:rPr lang="en-US" altLang="ko-KR" sz="2400" baseline="0" smtClean="0">
                          <a:latin typeface="+mn-lt"/>
                        </a:rPr>
                        <a:t>/ </a:t>
                      </a:r>
                      <a:r>
                        <a:rPr lang="ko-KR" altLang="en-US" sz="2400" baseline="0" smtClean="0">
                          <a:latin typeface="+mn-lt"/>
                        </a:rPr>
                        <a:t>건강백서 데이터 수집</a:t>
                      </a:r>
                      <a:endParaRPr lang="ko-KR" altLang="en-US" sz="2400" smtClean="0">
                        <a:latin typeface="+mn-lt"/>
                      </a:endParaRPr>
                    </a:p>
                  </a:txBody>
                  <a:tcPr anchor="ctr"/>
                </a:tc>
              </a:tr>
              <a:tr h="1012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김성식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멘토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smtClean="0">
                          <a:latin typeface="+mn-lt"/>
                        </a:rPr>
                        <a:t>주제 선정 피드백</a:t>
                      </a:r>
                      <a:r>
                        <a:rPr lang="en-US" altLang="ko-KR" sz="2400" smtClean="0">
                          <a:latin typeface="+mn-lt"/>
                        </a:rPr>
                        <a:t>, </a:t>
                      </a:r>
                      <a:r>
                        <a:rPr lang="ko-KR" altLang="en-US" sz="2400" smtClean="0">
                          <a:latin typeface="+mn-lt"/>
                        </a:rPr>
                        <a:t>프로젝트 질의응답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95948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03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절차 및 방법</a:t>
            </a:r>
            <a:endParaRPr lang="en-US" dirty="0"/>
          </a:p>
        </p:txBody>
      </p:sp>
      <p:grpSp>
        <p:nvGrpSpPr>
          <p:cNvPr id="10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1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1752600" y="2628900"/>
          <a:ext cx="16230600" cy="639886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24400"/>
                <a:gridCol w="3124200"/>
                <a:gridCol w="8382000"/>
              </a:tblGrid>
              <a:tr h="892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구분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기간 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latin typeface="+mn-lt"/>
                        </a:rPr>
                        <a:t>활동</a:t>
                      </a:r>
                      <a:endParaRPr lang="ko-KR" altLang="en-US" sz="2400">
                        <a:latin typeface="+mn-lt"/>
                      </a:endParaRPr>
                    </a:p>
                  </a:txBody>
                  <a:tcPr anchor="ctr"/>
                </a:tc>
              </a:tr>
              <a:tr h="1586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기획 및 데이터 수집 </a:t>
                      </a:r>
                      <a:r>
                        <a:rPr lang="en-US" altLang="ko-KR" smtClean="0"/>
                        <a:t>/ </a:t>
                      </a:r>
                      <a:r>
                        <a:rPr lang="ko-KR" altLang="en-US" smtClean="0"/>
                        <a:t>모델링 테스트 </a:t>
                      </a:r>
                      <a:r>
                        <a:rPr lang="en-US" altLang="ko-KR" smtClean="0"/>
                        <a:t>/ </a:t>
                      </a:r>
                      <a:r>
                        <a:rPr lang="ko-KR" altLang="en-US" smtClean="0"/>
                        <a:t>설계 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r>
                        <a:rPr lang="ko-KR" altLang="en-US" smtClean="0"/>
                        <a:t>월 </a:t>
                      </a:r>
                      <a:r>
                        <a:rPr lang="en-US" altLang="ko-KR" smtClean="0"/>
                        <a:t>1</a:t>
                      </a:r>
                      <a:r>
                        <a:rPr lang="ko-KR" altLang="en-US" smtClean="0"/>
                        <a:t>일</a:t>
                      </a:r>
                      <a:r>
                        <a:rPr lang="en-US" altLang="ko-KR" smtClean="0"/>
                        <a:t>~4</a:t>
                      </a:r>
                      <a:r>
                        <a:rPr lang="ko-KR" altLang="en-US" smtClean="0"/>
                        <a:t>월 </a:t>
                      </a:r>
                      <a:r>
                        <a:rPr lang="en-US" altLang="ko-KR" smtClean="0"/>
                        <a:t>5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mtClean="0"/>
                        <a:t>기획 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창의적인 앱 아이디어 브레인스토밍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mtClean="0"/>
                        <a:t>데이터 수집 및 모델링 테스트 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머신러닝 이미지 데이터 수집 및 간단한 알고리즘 테스트로 초기 모델 성능 평가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mtClean="0"/>
                        <a:t>   설계 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초기 </a:t>
                      </a:r>
                      <a:r>
                        <a:rPr lang="en-US" altLang="ko-KR" smtClean="0"/>
                        <a:t>UI </a:t>
                      </a:r>
                      <a:r>
                        <a:rPr lang="ko-KR" altLang="en-US" smtClean="0"/>
                        <a:t>및 서버  설계</a:t>
                      </a:r>
                      <a:endParaRPr lang="ko-KR" altLang="en-US"/>
                    </a:p>
                  </a:txBody>
                  <a:tcPr anchor="ctr"/>
                </a:tc>
              </a:tr>
              <a:tr h="991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서버 구현 및 모바일 플랫폼 구현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r>
                        <a:rPr lang="ko-KR" altLang="en-US" smtClean="0"/>
                        <a:t>월 </a:t>
                      </a:r>
                      <a:r>
                        <a:rPr lang="en-US" altLang="ko-KR" smtClean="0"/>
                        <a:t>8</a:t>
                      </a:r>
                      <a:r>
                        <a:rPr lang="ko-KR" altLang="en-US" smtClean="0"/>
                        <a:t>일</a:t>
                      </a:r>
                      <a:r>
                        <a:rPr lang="en-US" altLang="ko-KR" smtClean="0"/>
                        <a:t>~</a:t>
                      </a:r>
                      <a:r>
                        <a:rPr lang="en-US" altLang="ko-KR" baseline="0" smtClean="0"/>
                        <a:t> 4</a:t>
                      </a:r>
                      <a:r>
                        <a:rPr lang="ko-KR" altLang="en-US" baseline="0" smtClean="0"/>
                        <a:t>월 </a:t>
                      </a:r>
                      <a:r>
                        <a:rPr lang="en-US" altLang="ko-KR" baseline="0" smtClean="0"/>
                        <a:t>12</a:t>
                      </a:r>
                      <a:r>
                        <a:rPr lang="ko-KR" altLang="en-US" baseline="0" smtClean="0"/>
                        <a:t>일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mtClean="0"/>
                        <a:t>서버 구현 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서버 및 데이터 베이스 구현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mtClean="0"/>
                        <a:t>모바일 플랫폼 구현 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안드로이드 애플리케이션의 프론트엔드 및 백엔드 구현</a:t>
                      </a:r>
                      <a:endParaRPr lang="ko-KR" altLang="en-US"/>
                    </a:p>
                  </a:txBody>
                  <a:tcPr anchor="ctr"/>
                </a:tc>
              </a:tr>
              <a:tr h="1884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플랫폼 병합 테스트 및 구현 테스트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r>
                        <a:rPr lang="ko-KR" altLang="en-US" smtClean="0"/>
                        <a:t>월</a:t>
                      </a:r>
                      <a:r>
                        <a:rPr lang="en-US" altLang="ko-KR" smtClean="0"/>
                        <a:t>15~4</a:t>
                      </a:r>
                      <a:r>
                        <a:rPr lang="ko-KR" altLang="en-US" smtClean="0"/>
                        <a:t>월 </a:t>
                      </a:r>
                      <a:r>
                        <a:rPr lang="en-US" altLang="ko-KR" smtClean="0"/>
                        <a:t>19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mtClean="0"/>
                        <a:t> 개별 작업 병합 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독립적으로 개발한 모듈 병합테스트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mtClean="0"/>
                        <a:t> 데이터 정제 및 모델링 업그레이드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데이터의 정확성 향상 및 성능 개선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mtClean="0"/>
                        <a:t> 플랫폼 최종 테스트</a:t>
                      </a:r>
                      <a:r>
                        <a:rPr lang="en-US" altLang="ko-KR" smtClean="0"/>
                        <a:t>: </a:t>
                      </a:r>
                      <a:r>
                        <a:rPr lang="ko-KR" altLang="en-US" smtClean="0"/>
                        <a:t>종합적인 성능 테스트 및 피드백 수집을 통한 최종 검증 및 최종 병합</a:t>
                      </a:r>
                      <a:endParaRPr lang="ko-KR" altLang="en-US"/>
                    </a:p>
                  </a:txBody>
                  <a:tcPr anchor="ctr"/>
                </a:tc>
              </a:tr>
              <a:tr h="892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총 개발 기간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r>
                        <a:rPr lang="ko-KR" altLang="en-US" smtClean="0"/>
                        <a:t>월 </a:t>
                      </a:r>
                      <a:r>
                        <a:rPr lang="en-US" altLang="ko-KR" smtClean="0"/>
                        <a:t>1</a:t>
                      </a:r>
                      <a:r>
                        <a:rPr lang="ko-KR" altLang="en-US" smtClean="0"/>
                        <a:t>일</a:t>
                      </a:r>
                      <a:r>
                        <a:rPr lang="en-US" altLang="ko-KR" smtClean="0"/>
                        <a:t>~4</a:t>
                      </a:r>
                      <a:r>
                        <a:rPr lang="ko-KR" altLang="en-US" smtClean="0"/>
                        <a:t>월 </a:t>
                      </a:r>
                      <a:r>
                        <a:rPr lang="en-US" altLang="ko-KR" smtClean="0"/>
                        <a:t>19</a:t>
                      </a:r>
                      <a:r>
                        <a:rPr lang="ko-KR" altLang="en-US" smtClean="0"/>
                        <a:t>일 </a:t>
                      </a:r>
                      <a:r>
                        <a:rPr lang="en-US" altLang="ko-KR" smtClean="0"/>
                        <a:t>(</a:t>
                      </a:r>
                      <a:r>
                        <a:rPr lang="ko-KR" altLang="en-US" smtClean="0"/>
                        <a:t>주말제외</a:t>
                      </a:r>
                      <a:r>
                        <a:rPr lang="en-US" altLang="ko-KR" smtClean="0"/>
                        <a:t>)</a:t>
                      </a:r>
                    </a:p>
                    <a:p>
                      <a:pPr algn="ctr" latinLnBrk="1"/>
                      <a:r>
                        <a:rPr lang="ko-KR" altLang="en-US" smtClean="0"/>
                        <a:t>총 </a:t>
                      </a:r>
                      <a:r>
                        <a:rPr lang="en-US" altLang="ko-KR" smtClean="0"/>
                        <a:t>15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10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1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362200" y="2400300"/>
            <a:ext cx="15163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ko-KR" altLang="en-US" sz="3200" b="1" dirty="0" smtClean="0"/>
              <a:t>활용된 기술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및 구현방법 </a:t>
            </a:r>
            <a:endParaRPr lang="en-US" altLang="ko-KR" sz="3200" b="1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ko-KR" sz="2400" dirty="0" smtClean="0"/>
              <a:t>AI </a:t>
            </a:r>
            <a:r>
              <a:rPr lang="ko-KR" altLang="en-US" sz="2400" dirty="0" smtClean="0"/>
              <a:t>머신 러닝 </a:t>
            </a:r>
            <a:r>
              <a:rPr lang="en-US" altLang="ko-KR" sz="2400" dirty="0" smtClean="0"/>
              <a:t>: AI</a:t>
            </a:r>
            <a:r>
              <a:rPr lang="ko-KR" altLang="en-US" sz="2400" dirty="0" smtClean="0"/>
              <a:t>허브에서 제공한 이미지파일 재구성 </a:t>
            </a:r>
            <a:r>
              <a:rPr lang="en-US" altLang="ko-KR" sz="2400" dirty="0" smtClean="0"/>
              <a:t> / </a:t>
            </a:r>
            <a:r>
              <a:rPr lang="ko-KR" altLang="en-US" sz="2400" dirty="0" err="1" smtClean="0"/>
              <a:t>텐서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플로우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라이트</a:t>
            </a:r>
            <a:r>
              <a:rPr lang="ko-KR" altLang="en-US" sz="2400" dirty="0" smtClean="0"/>
              <a:t> 기능 구현</a:t>
            </a:r>
            <a:endParaRPr lang="en-US" altLang="ko-KR" sz="24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ko-KR" altLang="en-US" sz="2400" dirty="0" smtClean="0"/>
              <a:t>서버 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Filezilla</a:t>
            </a:r>
            <a:r>
              <a:rPr lang="en-US" altLang="ko-KR" sz="2400" dirty="0" smtClean="0"/>
              <a:t> DB</a:t>
            </a:r>
            <a:r>
              <a:rPr lang="ko-KR" altLang="en-US" sz="2400" dirty="0" smtClean="0"/>
              <a:t>설계 및 구축</a:t>
            </a:r>
            <a:r>
              <a:rPr lang="en-US" altLang="ko-KR" sz="2400" dirty="0" smtClean="0"/>
              <a:t> / </a:t>
            </a:r>
            <a:r>
              <a:rPr lang="en-US" altLang="ko-KR" sz="2400" dirty="0" err="1" smtClean="0"/>
              <a:t>php</a:t>
            </a:r>
            <a:r>
              <a:rPr lang="ko-KR" altLang="en-US" sz="2400" dirty="0" smtClean="0"/>
              <a:t>설계 </a:t>
            </a:r>
            <a:r>
              <a:rPr lang="en-US" altLang="ko-KR" sz="2400" dirty="0" smtClean="0"/>
              <a:t>/ AWS </a:t>
            </a:r>
            <a:r>
              <a:rPr lang="ko-KR" altLang="en-US" sz="2400" dirty="0" err="1" smtClean="0"/>
              <a:t>호스팅</a:t>
            </a:r>
            <a:r>
              <a:rPr lang="ko-KR" altLang="en-US" sz="2400" dirty="0" smtClean="0"/>
              <a:t> 서버 이용</a:t>
            </a:r>
            <a:endParaRPr lang="en-US" altLang="ko-KR" sz="24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ko-KR" altLang="en-US" sz="2400" dirty="0" smtClean="0"/>
              <a:t>주요 화면 </a:t>
            </a:r>
            <a:endParaRPr lang="en-US" altLang="ko-KR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1600" dirty="0" smtClean="0"/>
              <a:t> </a:t>
            </a:r>
            <a:r>
              <a:rPr lang="ko-KR" altLang="en-US" dirty="0" err="1" smtClean="0"/>
              <a:t>케어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관리수첩 </a:t>
            </a:r>
            <a:r>
              <a:rPr lang="en-US" altLang="ko-KR" dirty="0" smtClean="0"/>
              <a:t>/ AI</a:t>
            </a:r>
            <a:r>
              <a:rPr lang="ko-KR" altLang="en-US" dirty="0" smtClean="0"/>
              <a:t>안구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피부 검사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건강백서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예방접종관리</a:t>
            </a:r>
            <a:r>
              <a:rPr lang="en-US" altLang="ko-KR" dirty="0" smtClean="0"/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 smtClean="0"/>
              <a:t>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동물병원 안내</a:t>
            </a:r>
            <a:r>
              <a:rPr lang="en-US" altLang="ko-KR" dirty="0" smtClean="0"/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 smtClean="0"/>
              <a:t>소통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피드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/ Q&amp;A)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pPr marL="1371600" lvl="2" indent="-457200">
              <a:buFont typeface="Wingdings" pitchFamily="2" charset="2"/>
              <a:buChar char="ü"/>
            </a:pPr>
            <a:endParaRPr lang="en-US" altLang="ko-KR" sz="1200" dirty="0" smtClean="0"/>
          </a:p>
          <a:p>
            <a:pPr marL="914400" lvl="1" indent="-457200">
              <a:buFont typeface="Wingdings" pitchFamily="2" charset="2"/>
              <a:buChar char="ü"/>
            </a:pPr>
            <a:endParaRPr lang="en-US" altLang="ko-KR" sz="2400" dirty="0" smtClean="0"/>
          </a:p>
          <a:p>
            <a:pPr marL="457200" indent="-457200">
              <a:buFont typeface="Wingdings" pitchFamily="2" charset="2"/>
              <a:buChar char="ü"/>
            </a:pPr>
            <a:r>
              <a:rPr lang="ko-KR" altLang="en-US" sz="3200" b="1" dirty="0" smtClean="0"/>
              <a:t>핵심기능 </a:t>
            </a:r>
            <a:endParaRPr lang="en-US" altLang="ko-KR" sz="3200" b="1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ko-KR" sz="2400" dirty="0" smtClean="0"/>
              <a:t>AI</a:t>
            </a:r>
            <a:r>
              <a:rPr lang="ko-KR" altLang="en-US" sz="2400" dirty="0" err="1" smtClean="0"/>
              <a:t>머신러닝</a:t>
            </a:r>
            <a:r>
              <a:rPr lang="ko-KR" altLang="en-US" sz="2400" dirty="0" smtClean="0"/>
              <a:t> 중 </a:t>
            </a:r>
            <a:r>
              <a:rPr lang="ko-KR" altLang="en-US" sz="2400" dirty="0" err="1" smtClean="0"/>
              <a:t>텐서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플로우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라이트</a:t>
            </a:r>
            <a:r>
              <a:rPr lang="ko-KR" altLang="en-US" sz="2400" dirty="0" smtClean="0"/>
              <a:t> 구현 </a:t>
            </a:r>
            <a:endParaRPr lang="en-US" altLang="ko-KR" sz="24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ko-KR" altLang="en-US" sz="2400" dirty="0" smtClean="0"/>
              <a:t>데이터 수집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안구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총 </a:t>
            </a:r>
            <a:r>
              <a:rPr lang="en-US" altLang="ko-KR" sz="2400" dirty="0" smtClean="0"/>
              <a:t>2472</a:t>
            </a:r>
            <a:r>
              <a:rPr lang="ko-KR" altLang="en-US" sz="2400" dirty="0" smtClean="0"/>
              <a:t>개 이미지</a:t>
            </a:r>
            <a:r>
              <a:rPr lang="en-US" altLang="ko-KR" sz="2400" dirty="0" smtClean="0"/>
              <a:t>), </a:t>
            </a:r>
            <a:r>
              <a:rPr lang="ko-KR" altLang="en-US" sz="2400" dirty="0" smtClean="0"/>
              <a:t>피부</a:t>
            </a:r>
            <a:r>
              <a:rPr lang="en-US" altLang="ko-KR" sz="2400" dirty="0" smtClean="0"/>
              <a:t>6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총 </a:t>
            </a:r>
            <a:r>
              <a:rPr lang="en-US" altLang="ko-KR" sz="2400" dirty="0" smtClean="0"/>
              <a:t>904</a:t>
            </a:r>
            <a:r>
              <a:rPr lang="ko-KR" altLang="en-US" sz="2400" dirty="0" smtClean="0"/>
              <a:t>개 이미지</a:t>
            </a:r>
            <a:r>
              <a:rPr lang="en-US" altLang="ko-KR" sz="2400" dirty="0" smtClean="0"/>
              <a:t>)</a:t>
            </a:r>
          </a:p>
          <a:p>
            <a:pPr marL="914400" lvl="1" indent="-457200">
              <a:buFont typeface="Wingdings" pitchFamily="2" charset="2"/>
              <a:buChar char="ü"/>
            </a:pPr>
            <a:endParaRPr lang="en-US" altLang="ko-KR" sz="2400" dirty="0" smtClean="0"/>
          </a:p>
          <a:p>
            <a:pPr marL="457200" indent="-457200">
              <a:buFont typeface="Wingdings" pitchFamily="2" charset="2"/>
              <a:buChar char="ü"/>
            </a:pPr>
            <a:r>
              <a:rPr lang="ko-KR" altLang="en-US" sz="3200" b="1" dirty="0" smtClean="0"/>
              <a:t>구현결과 </a:t>
            </a:r>
            <a:endParaRPr lang="en-US" altLang="ko-KR" sz="3200" b="1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altLang="ko-KR" sz="2400" dirty="0" smtClean="0"/>
              <a:t>AI</a:t>
            </a:r>
            <a:r>
              <a:rPr lang="ko-KR" altLang="en-US" sz="2400" dirty="0" smtClean="0"/>
              <a:t>머신 러닝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가장 높은 확률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개의 질병을 안내</a:t>
            </a:r>
            <a:endParaRPr lang="en-US" altLang="ko-KR" sz="24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ko-KR" altLang="en-US" sz="2400" dirty="0" smtClean="0"/>
              <a:t>서버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마이페이지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커뮤니티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관리수첩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병원기록 이 외 서버 연결 작업 진행</a:t>
            </a:r>
            <a:endParaRPr lang="en-US" altLang="ko-KR" sz="24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ko-KR" altLang="en-US" sz="2400" dirty="0" smtClean="0"/>
              <a:t>화면 구현 완료</a:t>
            </a:r>
            <a:endParaRPr lang="en-US" altLang="ko-K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2095500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사전 기획 및 설계</a:t>
            </a:r>
            <a:endParaRPr lang="ko-KR" altLang="en-US" sz="2000" b="1"/>
          </a:p>
        </p:txBody>
      </p:sp>
      <p:pic>
        <p:nvPicPr>
          <p:cNvPr id="2050" name="Picture 2" descr="C:\Users\mrhi\Documents\카카오톡 받은 파일\KakaoTalk_20240416_131828966_0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0" y="3086100"/>
            <a:ext cx="4698314" cy="5715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2051" name="Picture 3" descr="C:\Users\mrhi\Documents\카카오톡 받은 파일\KakaoTalk_20240417_15552303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52600" y="2781300"/>
            <a:ext cx="5181600" cy="6477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2052" name="Picture 4" descr="C:\Users\mrhi\Documents\카카오톡 받은 파일\KakaoTalk_20240417_155523034_0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2781300"/>
            <a:ext cx="5529146" cy="6477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/>
          <p:cNvGrpSpPr/>
          <p:nvPr/>
        </p:nvGrpSpPr>
        <p:grpSpPr>
          <a:xfrm>
            <a:off x="1507122" y="0"/>
            <a:ext cx="16788056" cy="10299060"/>
            <a:chOff x="1507122" y="0"/>
            <a:chExt cx="16788056" cy="10299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05" y="686165"/>
            <a:ext cx="83756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04 </a:t>
            </a:r>
            <a:r>
              <a:rPr lang="ko-KR" altLang="en-US" sz="5000" kern="0" spc="-100" smtClean="0">
                <a:solidFill>
                  <a:srgbClr val="000000"/>
                </a:solidFill>
                <a:latin typeface="Gmarket Sans Bold" pitchFamily="34" charset="0"/>
              </a:rPr>
              <a:t>프로젝트 수행 경과</a:t>
            </a:r>
            <a:endParaRPr lang="en-US" dirty="0"/>
          </a:p>
        </p:txBody>
      </p:sp>
      <p:grpSp>
        <p:nvGrpSpPr>
          <p:cNvPr id="3" name="그룹 1006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4" name="그룹 1008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-5400000">
            <a:off x="-3161262" y="4956632"/>
            <a:ext cx="7967984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PROMOTION PROPOSAL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209550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데이터 수집</a:t>
            </a:r>
            <a:endParaRPr lang="ko-KR" altLang="en-US" sz="2000" b="1"/>
          </a:p>
        </p:txBody>
      </p:sp>
      <p:pic>
        <p:nvPicPr>
          <p:cNvPr id="1026" name="Picture 2" descr="C:\Users\mrhi\Documents\카카오톡 받은 파일\KakaoTalk_20240417_13185796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10800" y="2714211"/>
            <a:ext cx="7086600" cy="62392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477000" y="9258300"/>
            <a:ext cx="5942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AI </a:t>
            </a:r>
            <a:r>
              <a:rPr lang="ko-KR" altLang="en-US" sz="2000" b="1" dirty="0" smtClean="0"/>
              <a:t>허브에서 데이터를 받아와 필요한 사진 직접 분류</a:t>
            </a:r>
            <a:endParaRPr lang="ko-KR" altLang="en-US" sz="2000" b="1" dirty="0"/>
          </a:p>
        </p:txBody>
      </p:sp>
      <p:pic>
        <p:nvPicPr>
          <p:cNvPr id="1027" name="Picture 3" descr="C:\Users\mrhi\Documents\카카오톡 받은 파일\KakaoTalk_20240417_154739787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1200" y="2781300"/>
            <a:ext cx="6913853" cy="61508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1270</Words>
  <Application>Microsoft Office PowerPoint</Application>
  <PresentationFormat>사용자 지정</PresentationFormat>
  <Paragraphs>225</Paragraphs>
  <Slides>22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Customer</cp:lastModifiedBy>
  <cp:revision>65</cp:revision>
  <dcterms:created xsi:type="dcterms:W3CDTF">2023-01-25T10:52:43Z</dcterms:created>
  <dcterms:modified xsi:type="dcterms:W3CDTF">2024-06-17T01:37:34Z</dcterms:modified>
</cp:coreProperties>
</file>